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47830" y="0"/>
            <a:ext cx="6240168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211253" cy="428956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5641" y="357251"/>
            <a:ext cx="16441866" cy="17003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7557" y="2299508"/>
            <a:ext cx="14752955" cy="63792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221200" y="9238674"/>
            <a:ext cx="351155" cy="323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jpg"/><Relationship Id="rId9" Type="http://schemas.openxmlformats.org/officeDocument/2006/relationships/image" Target="../media/image5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jpg"/><Relationship Id="rId5" Type="http://schemas.openxmlformats.org/officeDocument/2006/relationships/image" Target="../media/image57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5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hyperlink" Target="https://www.tidio.com/blog/ai-test/" TargetMode="External"/><Relationship Id="rId4" Type="http://schemas.openxmlformats.org/officeDocument/2006/relationships/hyperlink" Target="https://arxiv.org/abs/2412.09715" TargetMode="External"/><Relationship Id="rId5" Type="http://schemas.openxmlformats.org/officeDocument/2006/relationships/hyperlink" Target="https://pytorch.org/docs/stable/index.html" TargetMode="External"/><Relationship Id="rId6" Type="http://schemas.openxmlformats.org/officeDocument/2006/relationships/hyperlink" Target="https://cameronrwolfe.substack.com/p/vision-transformers" TargetMode="External"/><Relationship Id="rId7" Type="http://schemas.openxmlformats.org/officeDocument/2006/relationships/hyperlink" Target="https://link.springer.com/article/10.1007/s00371-024-03613-x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7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3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067251"/>
            <a:ext cx="16129575" cy="321974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5013" y="0"/>
            <a:ext cx="16892986" cy="41541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50971" y="3058415"/>
            <a:ext cx="15259050" cy="1356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8700" spc="175">
                <a:latin typeface="Trebuchet MS"/>
                <a:cs typeface="Trebuchet MS"/>
              </a:rPr>
              <a:t>Accelerating</a:t>
            </a:r>
            <a:r>
              <a:rPr dirty="0" sz="8700" spc="-390">
                <a:latin typeface="Trebuchet MS"/>
                <a:cs typeface="Trebuchet MS"/>
              </a:rPr>
              <a:t> </a:t>
            </a:r>
            <a:r>
              <a:rPr dirty="0" sz="8700" spc="405">
                <a:latin typeface="Trebuchet MS"/>
                <a:cs typeface="Trebuchet MS"/>
              </a:rPr>
              <a:t>Image</a:t>
            </a:r>
            <a:r>
              <a:rPr dirty="0" sz="8700" spc="-385">
                <a:latin typeface="Trebuchet MS"/>
                <a:cs typeface="Trebuchet MS"/>
              </a:rPr>
              <a:t> </a:t>
            </a:r>
            <a:r>
              <a:rPr dirty="0" sz="8700" spc="275">
                <a:latin typeface="Trebuchet MS"/>
                <a:cs typeface="Trebuchet MS"/>
              </a:rPr>
              <a:t>Forensics</a:t>
            </a:r>
            <a:endParaRPr sz="8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3978285" y="4669743"/>
            <a:ext cx="9344660" cy="4721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 spc="170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6200" spc="-3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110" b="1">
                <a:solidFill>
                  <a:srgbClr val="FFFFFF"/>
                </a:solidFill>
                <a:latin typeface="Trebuchet MS"/>
                <a:cs typeface="Trebuchet MS"/>
              </a:rPr>
              <a:t>Parallel</a:t>
            </a:r>
            <a:r>
              <a:rPr dirty="0" sz="6200" spc="-3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6200" spc="210" b="1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6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75"/>
              </a:spcBef>
            </a:pPr>
            <a:endParaRPr sz="6200">
              <a:latin typeface="Trebuchet MS"/>
              <a:cs typeface="Trebuchet MS"/>
            </a:endParaRPr>
          </a:p>
          <a:p>
            <a:pPr marL="4124960">
              <a:lnSpc>
                <a:spcPct val="100000"/>
              </a:lnSpc>
            </a:pPr>
            <a:r>
              <a:rPr dirty="0" sz="4800" spc="125" i="1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dirty="0" sz="4800" spc="-25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175" i="1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4800">
              <a:latin typeface="Trebuchet MS"/>
              <a:cs typeface="Trebuchet MS"/>
            </a:endParaRPr>
          </a:p>
          <a:p>
            <a:pPr marL="3369310" marR="1494155" indent="-1032510">
              <a:lnSpc>
                <a:spcPct val="78100"/>
              </a:lnSpc>
              <a:spcBef>
                <a:spcPts val="4505"/>
              </a:spcBef>
            </a:pPr>
            <a:r>
              <a:rPr dirty="0" sz="4800" spc="75" i="1">
                <a:solidFill>
                  <a:srgbClr val="FFFFFF"/>
                </a:solidFill>
                <a:latin typeface="Trebuchet MS"/>
                <a:cs typeface="Trebuchet MS"/>
              </a:rPr>
              <a:t>Kaushik</a:t>
            </a:r>
            <a:r>
              <a:rPr dirty="0" sz="4800" spc="-25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800" spc="-30" i="1">
                <a:solidFill>
                  <a:srgbClr val="FFFFFF"/>
                </a:solidFill>
                <a:latin typeface="Trebuchet MS"/>
                <a:cs typeface="Trebuchet MS"/>
              </a:rPr>
              <a:t>Malikireddy </a:t>
            </a:r>
            <a:r>
              <a:rPr dirty="0" sz="4800" spc="-215" i="1">
                <a:solidFill>
                  <a:srgbClr val="FFFFFF"/>
                </a:solidFill>
                <a:latin typeface="Trebuchet MS"/>
                <a:cs typeface="Trebuchet MS"/>
              </a:rPr>
              <a:t>Aditi </a:t>
            </a:r>
            <a:r>
              <a:rPr dirty="0" sz="4800" spc="80" i="1">
                <a:solidFill>
                  <a:srgbClr val="FFFFFF"/>
                </a:solidFill>
                <a:latin typeface="Trebuchet MS"/>
                <a:cs typeface="Trebuchet MS"/>
              </a:rPr>
              <a:t>Deodhar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667162" y="1569260"/>
            <a:ext cx="4953635" cy="5867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50" spc="229" i="1">
                <a:solidFill>
                  <a:srgbClr val="FFFFFF"/>
                </a:solidFill>
                <a:latin typeface="Trebuchet MS"/>
                <a:cs typeface="Trebuchet MS"/>
              </a:rPr>
              <a:t>CSYE</a:t>
            </a:r>
            <a:r>
              <a:rPr dirty="0" sz="36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45" i="1">
                <a:solidFill>
                  <a:srgbClr val="FFFFFF"/>
                </a:solidFill>
                <a:latin typeface="Trebuchet MS"/>
                <a:cs typeface="Trebuchet MS"/>
              </a:rPr>
              <a:t>7105</a:t>
            </a:r>
            <a:r>
              <a:rPr dirty="0" sz="3650" spc="-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i="1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dirty="0" sz="3650" spc="-2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50" spc="-50" i="1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3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96740"/>
            <a:ext cx="18287999" cy="189025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82362" cy="20942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400"/>
              <a:ext cx="3959259" cy="82295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4472" y="2209800"/>
              <a:ext cx="5233526" cy="80771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4017" y="2117642"/>
              <a:ext cx="11296648" cy="25145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0899" y="5134328"/>
              <a:ext cx="7248524" cy="47148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5927551"/>
              <a:ext cx="95250" cy="952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6689551"/>
              <a:ext cx="95250" cy="952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8213550"/>
              <a:ext cx="95250" cy="952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8975550"/>
              <a:ext cx="95250" cy="9524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016000" y="5346475"/>
            <a:ext cx="6550025" cy="421640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350" spc="-10" b="1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350">
              <a:latin typeface="Trebuchet MS"/>
              <a:cs typeface="Trebuchet MS"/>
            </a:endParaRPr>
          </a:p>
          <a:p>
            <a:pPr marL="524510" marR="294640">
              <a:lnSpc>
                <a:spcPct val="106400"/>
              </a:lnSpc>
            </a:pP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slightly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 i="1">
                <a:solidFill>
                  <a:srgbClr val="FFFFFF"/>
                </a:solidFill>
                <a:latin typeface="Trebuchet MS"/>
                <a:cs typeface="Trebuchet MS"/>
              </a:rPr>
              <a:t>decreased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60" i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count increased</a:t>
            </a:r>
            <a:endParaRPr sz="2350">
              <a:latin typeface="Trebuchet MS"/>
              <a:cs typeface="Trebuchet MS"/>
            </a:endParaRPr>
          </a:p>
          <a:p>
            <a:pPr marL="524510" marR="5080">
              <a:lnSpc>
                <a:spcPct val="106400"/>
              </a:lnSpc>
            </a:pP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Speedup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85" i="1">
                <a:solidFill>
                  <a:srgbClr val="FFFFFF"/>
                </a:solidFill>
                <a:latin typeface="Trebuchet MS"/>
                <a:cs typeface="Trebuchet MS"/>
              </a:rPr>
              <a:t>sub-</a:t>
            </a:r>
            <a:r>
              <a:rPr dirty="0" sz="2350" spc="-114" i="1">
                <a:solidFill>
                  <a:srgbClr val="FFFFFF"/>
                </a:solidFill>
                <a:latin typeface="Trebuchet MS"/>
                <a:cs typeface="Trebuchet MS"/>
              </a:rPr>
              <a:t>linear;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65" i="1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0" i="1">
                <a:solidFill>
                  <a:srgbClr val="FFFFFF"/>
                </a:solidFill>
                <a:latin typeface="Trebuchet MS"/>
                <a:cs typeface="Trebuchet MS"/>
              </a:rPr>
              <a:t>peaked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0" i="1">
                <a:solidFill>
                  <a:srgbClr val="FFFFFF"/>
                </a:solidFill>
                <a:latin typeface="Trebuchet MS"/>
                <a:cs typeface="Trebuchet MS"/>
              </a:rPr>
              <a:t>2 </a:t>
            </a:r>
            <a:r>
              <a:rPr dirty="0" sz="2350" spc="120" i="1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70" i="1">
                <a:solidFill>
                  <a:srgbClr val="FFFFFF"/>
                </a:solidFill>
                <a:latin typeface="Trebuchet MS"/>
                <a:cs typeface="Trebuchet MS"/>
              </a:rPr>
              <a:t>(1.11×)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0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dropped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235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dirty="0" sz="2350" spc="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overhead.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350" spc="-10" b="1" i="1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350">
              <a:latin typeface="Trebuchet MS"/>
              <a:cs typeface="Trebuchet MS"/>
            </a:endParaRPr>
          </a:p>
          <a:p>
            <a:pPr marL="524510" marR="92710">
              <a:lnSpc>
                <a:spcPct val="106400"/>
              </a:lnSpc>
            </a:pPr>
            <a:r>
              <a:rPr dirty="0" sz="2350" spc="165" i="1">
                <a:solidFill>
                  <a:srgbClr val="FFFFFF"/>
                </a:solidFill>
                <a:latin typeface="Trebuchet MS"/>
                <a:cs typeface="Trebuchet MS"/>
              </a:rPr>
              <a:t>DDP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provided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modest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speedup,</a:t>
            </a:r>
            <a:r>
              <a:rPr dirty="0" sz="23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benefits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plateaued</a:t>
            </a:r>
            <a:r>
              <a:rPr dirty="0" sz="2350" spc="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3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350" spc="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GPUs.</a:t>
            </a:r>
            <a:endParaRPr sz="2350">
              <a:latin typeface="Trebuchet MS"/>
              <a:cs typeface="Trebuchet MS"/>
            </a:endParaRPr>
          </a:p>
          <a:p>
            <a:pPr marL="524510" marR="517525">
              <a:lnSpc>
                <a:spcPct val="106400"/>
              </a:lnSpc>
            </a:pP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Careful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count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3750" rIns="0" bIns="0" rtlCol="0" vert="horz">
            <a:spAutoFit/>
          </a:bodyPr>
          <a:lstStyle/>
          <a:p>
            <a:pPr marL="624205">
              <a:lnSpc>
                <a:spcPct val="100000"/>
              </a:lnSpc>
              <a:spcBef>
                <a:spcPts val="100"/>
              </a:spcBef>
            </a:pPr>
            <a:r>
              <a:rPr dirty="0" sz="7200" spc="395"/>
              <a:t>GPU</a:t>
            </a:r>
            <a:r>
              <a:rPr dirty="0" sz="7200" spc="-635"/>
              <a:t> </a:t>
            </a:r>
            <a:r>
              <a:rPr dirty="0" sz="7200" spc="60"/>
              <a:t>Parallelism</a:t>
            </a:r>
            <a:r>
              <a:rPr dirty="0" sz="7200" spc="-635"/>
              <a:t> </a:t>
            </a:r>
            <a:r>
              <a:rPr dirty="0" sz="7200" spc="170"/>
              <a:t>(DDP</a:t>
            </a:r>
            <a:r>
              <a:rPr dirty="0" sz="7200" spc="-635"/>
              <a:t> </a:t>
            </a:r>
            <a:r>
              <a:rPr dirty="0" sz="7200" spc="-560"/>
              <a:t>-</a:t>
            </a:r>
            <a:r>
              <a:rPr dirty="0" sz="7200" spc="-635"/>
              <a:t> </a:t>
            </a:r>
            <a:r>
              <a:rPr dirty="0" sz="7200" spc="-10"/>
              <a:t>ResNet)</a:t>
            </a:r>
            <a:endParaRPr sz="7200"/>
          </a:p>
        </p:txBody>
      </p:sp>
      <p:sp>
        <p:nvSpPr>
          <p:cNvPr id="16" name="object 16" descr=""/>
          <p:cNvSpPr txBox="1"/>
          <p:nvPr/>
        </p:nvSpPr>
        <p:spPr>
          <a:xfrm>
            <a:off x="17246600" y="9223437"/>
            <a:ext cx="2895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396740"/>
            <a:ext cx="18287999" cy="189025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4982362" cy="209421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57400"/>
              <a:ext cx="3959259" cy="82295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4472" y="2209800"/>
              <a:ext cx="5233526" cy="80771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2771" y="2209800"/>
              <a:ext cx="12258674" cy="22859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6736" y="4874100"/>
              <a:ext cx="8153398" cy="50577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5927551"/>
              <a:ext cx="95250" cy="952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6689551"/>
              <a:ext cx="95250" cy="952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399" y="7832550"/>
              <a:ext cx="95250" cy="9524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016000" y="5346475"/>
            <a:ext cx="6550659" cy="345440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2350" spc="-10" b="1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350">
              <a:latin typeface="Trebuchet MS"/>
              <a:cs typeface="Trebuchet MS"/>
            </a:endParaRPr>
          </a:p>
          <a:p>
            <a:pPr marL="524510" marR="5080">
              <a:lnSpc>
                <a:spcPct val="106400"/>
              </a:lnSpc>
            </a:pP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slightly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60" i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350" spc="120" i="1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increased.</a:t>
            </a:r>
            <a:endParaRPr sz="2350">
              <a:latin typeface="Trebuchet MS"/>
              <a:cs typeface="Trebuchet MS"/>
            </a:endParaRPr>
          </a:p>
          <a:p>
            <a:pPr marL="524510" marR="189865">
              <a:lnSpc>
                <a:spcPct val="106400"/>
              </a:lnSpc>
            </a:pP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Speedup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85" i="1">
                <a:solidFill>
                  <a:srgbClr val="FFFFFF"/>
                </a:solidFill>
                <a:latin typeface="Trebuchet MS"/>
                <a:cs typeface="Trebuchet MS"/>
              </a:rPr>
              <a:t>sub-</a:t>
            </a:r>
            <a:r>
              <a:rPr dirty="0" sz="2350" spc="-110" i="1">
                <a:solidFill>
                  <a:srgbClr val="FFFFFF"/>
                </a:solidFill>
                <a:latin typeface="Trebuchet MS"/>
                <a:cs typeface="Trebuchet MS"/>
              </a:rPr>
              <a:t>linear,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likely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23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8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inter- </a:t>
            </a:r>
            <a:r>
              <a:rPr dirty="0" sz="2350" spc="114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350" spc="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dirty="0" sz="2350" spc="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overhead.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2350" spc="-10" b="1" i="1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350">
              <a:latin typeface="Trebuchet MS"/>
              <a:cs typeface="Trebuchet MS"/>
            </a:endParaRPr>
          </a:p>
          <a:p>
            <a:pPr marL="524510" marR="342265">
              <a:lnSpc>
                <a:spcPct val="106400"/>
              </a:lnSpc>
            </a:pPr>
            <a:r>
              <a:rPr dirty="0" sz="2350" spc="165" i="1">
                <a:solidFill>
                  <a:srgbClr val="FFFFFF"/>
                </a:solidFill>
                <a:latin typeface="Trebuchet MS"/>
                <a:cs typeface="Trebuchet MS"/>
              </a:rPr>
              <a:t>DDP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significantly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accelerated</a:t>
            </a:r>
            <a:r>
              <a:rPr dirty="0" sz="2350" spc="-50" i="1">
                <a:solidFill>
                  <a:srgbClr val="FFFFFF"/>
                </a:solidFill>
                <a:latin typeface="Trebuchet MS"/>
                <a:cs typeface="Trebuchet MS"/>
              </a:rPr>
              <a:t> training</a:t>
            </a:r>
            <a:r>
              <a:rPr dirty="0" sz="23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allowed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 i="1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35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35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Vision Transformers.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3750" rIns="0" bIns="0" rtlCol="0" vert="horz">
            <a:spAutoFit/>
          </a:bodyPr>
          <a:lstStyle/>
          <a:p>
            <a:pPr marL="1583690">
              <a:lnSpc>
                <a:spcPct val="100000"/>
              </a:lnSpc>
              <a:spcBef>
                <a:spcPts val="100"/>
              </a:spcBef>
            </a:pPr>
            <a:r>
              <a:rPr dirty="0" sz="7200" spc="395"/>
              <a:t>GPU</a:t>
            </a:r>
            <a:r>
              <a:rPr dirty="0" sz="7200" spc="-635"/>
              <a:t> </a:t>
            </a:r>
            <a:r>
              <a:rPr dirty="0" sz="7200" spc="60"/>
              <a:t>Parallelism</a:t>
            </a:r>
            <a:r>
              <a:rPr dirty="0" sz="7200" spc="-635"/>
              <a:t> </a:t>
            </a:r>
            <a:r>
              <a:rPr dirty="0" sz="7200" spc="170"/>
              <a:t>(DDP</a:t>
            </a:r>
            <a:r>
              <a:rPr dirty="0" sz="7200" spc="-635"/>
              <a:t> </a:t>
            </a:r>
            <a:r>
              <a:rPr dirty="0" sz="7200" spc="-560"/>
              <a:t>-</a:t>
            </a:r>
            <a:r>
              <a:rPr dirty="0" sz="7200" spc="-635"/>
              <a:t> </a:t>
            </a:r>
            <a:r>
              <a:rPr dirty="0" sz="7200" spc="-315"/>
              <a:t>ViT)</a:t>
            </a:r>
            <a:endParaRPr sz="7200"/>
          </a:p>
        </p:txBody>
      </p:sp>
      <p:sp>
        <p:nvSpPr>
          <p:cNvPr id="15" name="object 15" descr=""/>
          <p:cNvSpPr txBox="1"/>
          <p:nvPr/>
        </p:nvSpPr>
        <p:spPr>
          <a:xfrm>
            <a:off x="17246600" y="9223437"/>
            <a:ext cx="24320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75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483550"/>
            <a:ext cx="17398365" cy="7803515"/>
            <a:chOff x="0" y="2483550"/>
            <a:chExt cx="17398365" cy="78035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05071"/>
              <a:ext cx="9960038" cy="33819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251" y="2483550"/>
              <a:ext cx="7962899" cy="4505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5365" y="2488653"/>
              <a:ext cx="7972423" cy="4495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910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100"/>
              </a:spcBef>
            </a:pPr>
            <a:r>
              <a:rPr dirty="0" sz="7200" spc="140"/>
              <a:t>Mixed</a:t>
            </a:r>
            <a:r>
              <a:rPr dirty="0" sz="7200" spc="-625"/>
              <a:t> </a:t>
            </a:r>
            <a:r>
              <a:rPr dirty="0" sz="7200" spc="110"/>
              <a:t>Precision</a:t>
            </a:r>
            <a:r>
              <a:rPr dirty="0" sz="7200" spc="-620"/>
              <a:t> </a:t>
            </a:r>
            <a:r>
              <a:rPr dirty="0" sz="7200" spc="-10"/>
              <a:t>(AMP)</a:t>
            </a:r>
            <a:r>
              <a:rPr dirty="0" sz="7200" spc="-620"/>
              <a:t> </a:t>
            </a:r>
            <a:r>
              <a:rPr dirty="0" sz="7200" spc="-10"/>
              <a:t>Training</a:t>
            </a:r>
            <a:endParaRPr sz="7200"/>
          </a:p>
        </p:txBody>
      </p:sp>
      <p:sp>
        <p:nvSpPr>
          <p:cNvPr id="8" name="object 8" descr=""/>
          <p:cNvSpPr txBox="1"/>
          <p:nvPr/>
        </p:nvSpPr>
        <p:spPr>
          <a:xfrm>
            <a:off x="17246600" y="9223437"/>
            <a:ext cx="2667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1593" y="7671709"/>
            <a:ext cx="7490459" cy="132143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3200" spc="-25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dirty="0" sz="2350" spc="120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dirty="0" sz="23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3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Time:</a:t>
            </a:r>
            <a:r>
              <a:rPr dirty="0" sz="23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3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23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decreased</a:t>
            </a:r>
            <a:r>
              <a:rPr dirty="0" sz="23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endParaRPr sz="2350">
              <a:latin typeface="Trebuchet MS"/>
              <a:cs typeface="Trebuchet MS"/>
            </a:endParaRPr>
          </a:p>
          <a:p>
            <a:pPr algn="ctr" marR="68580">
              <a:lnSpc>
                <a:spcPct val="100000"/>
              </a:lnSpc>
              <a:spcBef>
                <a:spcPts val="180"/>
              </a:spcBef>
            </a:pP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353.76s</a:t>
            </a:r>
            <a:r>
              <a:rPr dirty="0" sz="23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5">
                <a:solidFill>
                  <a:srgbClr val="FFFFFF"/>
                </a:solidFill>
                <a:latin typeface="Trebuchet MS"/>
                <a:cs typeface="Trebuchet MS"/>
              </a:rPr>
              <a:t>254.92s,</a:t>
            </a:r>
            <a:r>
              <a:rPr dirty="0" sz="23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0">
                <a:solidFill>
                  <a:srgbClr val="FFFFFF"/>
                </a:solidFill>
                <a:latin typeface="Trebuchet MS"/>
                <a:cs typeface="Trebuchet MS"/>
              </a:rPr>
              <a:t>~28%</a:t>
            </a:r>
            <a:r>
              <a:rPr dirty="0" sz="23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Trebuchet MS"/>
                <a:cs typeface="Trebuchet MS"/>
              </a:rPr>
              <a:t>improvement.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938094" y="7671709"/>
            <a:ext cx="7426325" cy="1702435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3200" spc="140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endParaRPr sz="3200">
              <a:latin typeface="Trebuchet MS"/>
              <a:cs typeface="Trebuchet MS"/>
            </a:endParaRPr>
          </a:p>
          <a:p>
            <a:pPr algn="ctr" marL="12065" marR="5080">
              <a:lnSpc>
                <a:spcPct val="106400"/>
              </a:lnSpc>
              <a:spcBef>
                <a:spcPts val="50"/>
              </a:spcBef>
            </a:pP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Mixed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0">
                <a:solidFill>
                  <a:srgbClr val="FFFFFF"/>
                </a:solidFill>
                <a:latin typeface="Trebuchet MS"/>
                <a:cs typeface="Trebuchet MS"/>
              </a:rPr>
              <a:t>moderately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>
                <a:solidFill>
                  <a:srgbClr val="FFFFFF"/>
                </a:solidFill>
                <a:latin typeface="Trebuchet MS"/>
                <a:cs typeface="Trebuchet MS"/>
              </a:rPr>
              <a:t>increased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35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Trebuchet MS"/>
                <a:cs typeface="Trebuchet MS"/>
              </a:rPr>
              <a:t>times (~18%</a:t>
            </a:r>
            <a:r>
              <a:rPr dirty="0" sz="23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r>
              <a:rPr dirty="0" sz="23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4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r>
              <a:rPr dirty="0" sz="23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5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23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dirty="0" sz="235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>
                <a:solidFill>
                  <a:srgbClr val="FFFFFF"/>
                </a:solidFill>
                <a:latin typeface="Trebuchet MS"/>
                <a:cs typeface="Trebuchet MS"/>
              </a:rPr>
              <a:t>32-</a:t>
            </a:r>
            <a:r>
              <a:rPr dirty="0" sz="2350" spc="-60">
                <a:solidFill>
                  <a:srgbClr val="FFFFFF"/>
                </a:solidFill>
                <a:latin typeface="Trebuchet MS"/>
                <a:cs typeface="Trebuchet MS"/>
              </a:rPr>
              <a:t>bit</a:t>
            </a:r>
            <a:r>
              <a:rPr dirty="0" sz="23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FFFFFF"/>
                </a:solidFill>
                <a:latin typeface="Trebuchet MS"/>
                <a:cs typeface="Trebuchet MS"/>
              </a:rPr>
              <a:t>precision training.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99499" y="9529476"/>
            <a:ext cx="217487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15">
                <a:solidFill>
                  <a:srgbClr val="FFFFFF"/>
                </a:solidFill>
                <a:latin typeface="Arial MT"/>
                <a:cs typeface="Arial MT"/>
              </a:rPr>
              <a:t>V100</a:t>
            </a:r>
            <a:r>
              <a:rPr dirty="0" sz="34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Arial MT"/>
                <a:cs typeface="Arial MT"/>
              </a:rPr>
              <a:t>GPU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6813" y="0"/>
              <a:ext cx="6531186" cy="10287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7999" cy="20516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512382"/>
              <a:ext cx="18165238" cy="77461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68690" y="8499320"/>
              <a:ext cx="4384675" cy="920115"/>
            </a:xfrm>
            <a:custGeom>
              <a:avLst/>
              <a:gdLst/>
              <a:ahLst/>
              <a:cxnLst/>
              <a:rect l="l" t="t" r="r" b="b"/>
              <a:pathLst>
                <a:path w="4384675" h="920115">
                  <a:moveTo>
                    <a:pt x="2192877" y="920008"/>
                  </a:moveTo>
                  <a:lnTo>
                    <a:pt x="2045777" y="918990"/>
                  </a:lnTo>
                  <a:lnTo>
                    <a:pt x="1901277" y="915977"/>
                  </a:lnTo>
                  <a:lnTo>
                    <a:pt x="1759682" y="911034"/>
                  </a:lnTo>
                  <a:lnTo>
                    <a:pt x="1621300" y="904226"/>
                  </a:lnTo>
                  <a:lnTo>
                    <a:pt x="1486439" y="895617"/>
                  </a:lnTo>
                  <a:lnTo>
                    <a:pt x="1355405" y="885271"/>
                  </a:lnTo>
                  <a:lnTo>
                    <a:pt x="1228505" y="873253"/>
                  </a:lnTo>
                  <a:lnTo>
                    <a:pt x="1106046" y="859627"/>
                  </a:lnTo>
                  <a:lnTo>
                    <a:pt x="988336" y="844457"/>
                  </a:lnTo>
                  <a:lnTo>
                    <a:pt x="875680" y="827809"/>
                  </a:lnTo>
                  <a:lnTo>
                    <a:pt x="821344" y="818950"/>
                  </a:lnTo>
                  <a:lnTo>
                    <a:pt x="768387" y="809746"/>
                  </a:lnTo>
                  <a:lnTo>
                    <a:pt x="716847" y="800204"/>
                  </a:lnTo>
                  <a:lnTo>
                    <a:pt x="666763" y="790333"/>
                  </a:lnTo>
                  <a:lnTo>
                    <a:pt x="618173" y="780140"/>
                  </a:lnTo>
                  <a:lnTo>
                    <a:pt x="571115" y="769634"/>
                  </a:lnTo>
                  <a:lnTo>
                    <a:pt x="525628" y="758822"/>
                  </a:lnTo>
                  <a:lnTo>
                    <a:pt x="481750" y="747713"/>
                  </a:lnTo>
                  <a:lnTo>
                    <a:pt x="439520" y="736315"/>
                  </a:lnTo>
                  <a:lnTo>
                    <a:pt x="398976" y="724635"/>
                  </a:lnTo>
                  <a:lnTo>
                    <a:pt x="360156" y="712683"/>
                  </a:lnTo>
                  <a:lnTo>
                    <a:pt x="323098" y="700465"/>
                  </a:lnTo>
                  <a:lnTo>
                    <a:pt x="254425" y="675267"/>
                  </a:lnTo>
                  <a:lnTo>
                    <a:pt x="193263" y="649104"/>
                  </a:lnTo>
                  <a:lnTo>
                    <a:pt x="139920" y="622043"/>
                  </a:lnTo>
                  <a:lnTo>
                    <a:pt x="94701" y="594146"/>
                  </a:lnTo>
                  <a:lnTo>
                    <a:pt x="57915" y="565479"/>
                  </a:lnTo>
                  <a:lnTo>
                    <a:pt x="29868" y="536105"/>
                  </a:lnTo>
                  <a:lnTo>
                    <a:pt x="4855" y="490861"/>
                  </a:lnTo>
                  <a:lnTo>
                    <a:pt x="0" y="460004"/>
                  </a:lnTo>
                  <a:lnTo>
                    <a:pt x="1220" y="444511"/>
                  </a:lnTo>
                  <a:lnTo>
                    <a:pt x="19218" y="398834"/>
                  </a:lnTo>
                  <a:lnTo>
                    <a:pt x="57915" y="354529"/>
                  </a:lnTo>
                  <a:lnTo>
                    <a:pt x="94701" y="325862"/>
                  </a:lnTo>
                  <a:lnTo>
                    <a:pt x="139920" y="297965"/>
                  </a:lnTo>
                  <a:lnTo>
                    <a:pt x="193263" y="270903"/>
                  </a:lnTo>
                  <a:lnTo>
                    <a:pt x="254425" y="244741"/>
                  </a:lnTo>
                  <a:lnTo>
                    <a:pt x="323098" y="219542"/>
                  </a:lnTo>
                  <a:lnTo>
                    <a:pt x="360156" y="207325"/>
                  </a:lnTo>
                  <a:lnTo>
                    <a:pt x="398976" y="195372"/>
                  </a:lnTo>
                  <a:lnTo>
                    <a:pt x="439520" y="183693"/>
                  </a:lnTo>
                  <a:lnTo>
                    <a:pt x="481750" y="172295"/>
                  </a:lnTo>
                  <a:lnTo>
                    <a:pt x="525628" y="161186"/>
                  </a:lnTo>
                  <a:lnTo>
                    <a:pt x="571115" y="150374"/>
                  </a:lnTo>
                  <a:lnTo>
                    <a:pt x="618173" y="139868"/>
                  </a:lnTo>
                  <a:lnTo>
                    <a:pt x="666763" y="129675"/>
                  </a:lnTo>
                  <a:lnTo>
                    <a:pt x="716847" y="119803"/>
                  </a:lnTo>
                  <a:lnTo>
                    <a:pt x="768387" y="110262"/>
                  </a:lnTo>
                  <a:lnTo>
                    <a:pt x="821344" y="101057"/>
                  </a:lnTo>
                  <a:lnTo>
                    <a:pt x="875680" y="92199"/>
                  </a:lnTo>
                  <a:lnTo>
                    <a:pt x="988336" y="75550"/>
                  </a:lnTo>
                  <a:lnTo>
                    <a:pt x="1106046" y="60381"/>
                  </a:lnTo>
                  <a:lnTo>
                    <a:pt x="1228505" y="46755"/>
                  </a:lnTo>
                  <a:lnTo>
                    <a:pt x="1355405" y="34737"/>
                  </a:lnTo>
                  <a:lnTo>
                    <a:pt x="1486439" y="24391"/>
                  </a:lnTo>
                  <a:lnTo>
                    <a:pt x="1621300" y="15782"/>
                  </a:lnTo>
                  <a:lnTo>
                    <a:pt x="1759682" y="8974"/>
                  </a:lnTo>
                  <a:lnTo>
                    <a:pt x="1901277" y="4031"/>
                  </a:lnTo>
                  <a:lnTo>
                    <a:pt x="2045777" y="1018"/>
                  </a:lnTo>
                  <a:lnTo>
                    <a:pt x="2192877" y="0"/>
                  </a:lnTo>
                  <a:lnTo>
                    <a:pt x="2339977" y="1018"/>
                  </a:lnTo>
                  <a:lnTo>
                    <a:pt x="2484478" y="4031"/>
                  </a:lnTo>
                  <a:lnTo>
                    <a:pt x="2626072" y="8974"/>
                  </a:lnTo>
                  <a:lnTo>
                    <a:pt x="2764454" y="15782"/>
                  </a:lnTo>
                  <a:lnTo>
                    <a:pt x="2899315" y="24391"/>
                  </a:lnTo>
                  <a:lnTo>
                    <a:pt x="3030349" y="34737"/>
                  </a:lnTo>
                  <a:lnTo>
                    <a:pt x="3157249" y="46755"/>
                  </a:lnTo>
                  <a:lnTo>
                    <a:pt x="3279708" y="60381"/>
                  </a:lnTo>
                  <a:lnTo>
                    <a:pt x="3397418" y="75550"/>
                  </a:lnTo>
                  <a:lnTo>
                    <a:pt x="3510074" y="92199"/>
                  </a:lnTo>
                  <a:lnTo>
                    <a:pt x="3564410" y="101057"/>
                  </a:lnTo>
                  <a:lnTo>
                    <a:pt x="3617367" y="110262"/>
                  </a:lnTo>
                  <a:lnTo>
                    <a:pt x="3668907" y="119803"/>
                  </a:lnTo>
                  <a:lnTo>
                    <a:pt x="3718991" y="129675"/>
                  </a:lnTo>
                  <a:lnTo>
                    <a:pt x="3767582" y="139868"/>
                  </a:lnTo>
                  <a:lnTo>
                    <a:pt x="3814639" y="150374"/>
                  </a:lnTo>
                  <a:lnTo>
                    <a:pt x="3860126" y="161186"/>
                  </a:lnTo>
                  <a:lnTo>
                    <a:pt x="3904004" y="172295"/>
                  </a:lnTo>
                  <a:lnTo>
                    <a:pt x="3946234" y="183693"/>
                  </a:lnTo>
                  <a:lnTo>
                    <a:pt x="3986779" y="195372"/>
                  </a:lnTo>
                  <a:lnTo>
                    <a:pt x="4025599" y="207325"/>
                  </a:lnTo>
                  <a:lnTo>
                    <a:pt x="4062656" y="219542"/>
                  </a:lnTo>
                  <a:lnTo>
                    <a:pt x="4131329" y="244741"/>
                  </a:lnTo>
                  <a:lnTo>
                    <a:pt x="4192491" y="270903"/>
                  </a:lnTo>
                  <a:lnTo>
                    <a:pt x="4245835" y="297965"/>
                  </a:lnTo>
                  <a:lnTo>
                    <a:pt x="4291053" y="325862"/>
                  </a:lnTo>
                  <a:lnTo>
                    <a:pt x="4327839" y="354529"/>
                  </a:lnTo>
                  <a:lnTo>
                    <a:pt x="4355886" y="383903"/>
                  </a:lnTo>
                  <a:lnTo>
                    <a:pt x="4380899" y="429146"/>
                  </a:lnTo>
                  <a:lnTo>
                    <a:pt x="4384416" y="444511"/>
                  </a:lnTo>
                  <a:lnTo>
                    <a:pt x="4384416" y="475497"/>
                  </a:lnTo>
                  <a:lnTo>
                    <a:pt x="4366537" y="521173"/>
                  </a:lnTo>
                  <a:lnTo>
                    <a:pt x="4327839" y="565479"/>
                  </a:lnTo>
                  <a:lnTo>
                    <a:pt x="4291053" y="594146"/>
                  </a:lnTo>
                  <a:lnTo>
                    <a:pt x="4245835" y="622043"/>
                  </a:lnTo>
                  <a:lnTo>
                    <a:pt x="4192491" y="649104"/>
                  </a:lnTo>
                  <a:lnTo>
                    <a:pt x="4131329" y="675267"/>
                  </a:lnTo>
                  <a:lnTo>
                    <a:pt x="4062656" y="700465"/>
                  </a:lnTo>
                  <a:lnTo>
                    <a:pt x="4025599" y="712683"/>
                  </a:lnTo>
                  <a:lnTo>
                    <a:pt x="3986779" y="724635"/>
                  </a:lnTo>
                  <a:lnTo>
                    <a:pt x="3946234" y="736315"/>
                  </a:lnTo>
                  <a:lnTo>
                    <a:pt x="3904004" y="747713"/>
                  </a:lnTo>
                  <a:lnTo>
                    <a:pt x="3860126" y="758822"/>
                  </a:lnTo>
                  <a:lnTo>
                    <a:pt x="3814639" y="769634"/>
                  </a:lnTo>
                  <a:lnTo>
                    <a:pt x="3767582" y="780140"/>
                  </a:lnTo>
                  <a:lnTo>
                    <a:pt x="3718991" y="790333"/>
                  </a:lnTo>
                  <a:lnTo>
                    <a:pt x="3668907" y="800204"/>
                  </a:lnTo>
                  <a:lnTo>
                    <a:pt x="3617367" y="809746"/>
                  </a:lnTo>
                  <a:lnTo>
                    <a:pt x="3564410" y="818950"/>
                  </a:lnTo>
                  <a:lnTo>
                    <a:pt x="3510074" y="827809"/>
                  </a:lnTo>
                  <a:lnTo>
                    <a:pt x="3397418" y="844457"/>
                  </a:lnTo>
                  <a:lnTo>
                    <a:pt x="3279708" y="859627"/>
                  </a:lnTo>
                  <a:lnTo>
                    <a:pt x="3157249" y="873253"/>
                  </a:lnTo>
                  <a:lnTo>
                    <a:pt x="3030349" y="885271"/>
                  </a:lnTo>
                  <a:lnTo>
                    <a:pt x="2899315" y="895617"/>
                  </a:lnTo>
                  <a:lnTo>
                    <a:pt x="2764454" y="904226"/>
                  </a:lnTo>
                  <a:lnTo>
                    <a:pt x="2626072" y="911034"/>
                  </a:lnTo>
                  <a:lnTo>
                    <a:pt x="2484478" y="915977"/>
                  </a:lnTo>
                  <a:lnTo>
                    <a:pt x="2339977" y="918990"/>
                  </a:lnTo>
                  <a:lnTo>
                    <a:pt x="2192877" y="920008"/>
                  </a:lnTo>
                  <a:close/>
                </a:path>
              </a:pathLst>
            </a:custGeom>
            <a:solidFill>
              <a:srgbClr val="36E8FD">
                <a:alpha val="26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5928" y="2585570"/>
              <a:ext cx="9791699" cy="23717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0" rIns="0" bIns="0" rtlCol="0" vert="horz">
            <a:spAutoFit/>
          </a:bodyPr>
          <a:lstStyle/>
          <a:p>
            <a:pPr marL="1773555">
              <a:lnSpc>
                <a:spcPct val="100000"/>
              </a:lnSpc>
              <a:spcBef>
                <a:spcPts val="100"/>
              </a:spcBef>
            </a:pPr>
            <a:r>
              <a:rPr dirty="0" spc="275"/>
              <a:t>Model</a:t>
            </a:r>
            <a:r>
              <a:rPr dirty="0" spc="-715"/>
              <a:t> </a:t>
            </a:r>
            <a:r>
              <a:rPr dirty="0" spc="-20"/>
              <a:t>Parallelism(ResNet)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2539507" y="6070470"/>
            <a:ext cx="95250" cy="2190750"/>
            <a:chOff x="2539507" y="6070470"/>
            <a:chExt cx="95250" cy="219075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9507" y="6070470"/>
              <a:ext cx="95250" cy="952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9507" y="6489570"/>
              <a:ext cx="95250" cy="952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9507" y="6908670"/>
              <a:ext cx="95250" cy="952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9507" y="7746870"/>
              <a:ext cx="95250" cy="952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9507" y="8165970"/>
              <a:ext cx="95250" cy="9524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2231532" y="5427806"/>
            <a:ext cx="13291819" cy="29591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550" spc="-10" b="1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550">
              <a:latin typeface="Trebuchet MS"/>
              <a:cs typeface="Trebuchet MS"/>
            </a:endParaRPr>
          </a:p>
          <a:p>
            <a:pPr marL="567690" marR="6860540">
              <a:lnSpc>
                <a:spcPct val="107800"/>
              </a:lnSpc>
            </a:pPr>
            <a:r>
              <a:rPr dirty="0" sz="2550" spc="-25" i="1">
                <a:solidFill>
                  <a:srgbClr val="FFFFFF"/>
                </a:solidFill>
                <a:latin typeface="Trebuchet MS"/>
                <a:cs typeface="Trebuchet MS"/>
              </a:rPr>
              <a:t>Slight</a:t>
            </a:r>
            <a:r>
              <a:rPr dirty="0" sz="25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5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improvement</a:t>
            </a:r>
            <a:r>
              <a:rPr dirty="0" sz="25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(+0.17%)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20" i="1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25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55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 i="1">
                <a:solidFill>
                  <a:srgbClr val="FFFFFF"/>
                </a:solidFill>
                <a:latin typeface="Trebuchet MS"/>
                <a:cs typeface="Trebuchet MS"/>
              </a:rPr>
              <a:t>~8%</a:t>
            </a:r>
            <a:endParaRPr sz="2550">
              <a:latin typeface="Trebuchet MS"/>
              <a:cs typeface="Trebuchet MS"/>
            </a:endParaRPr>
          </a:p>
          <a:p>
            <a:pPr marL="567690">
              <a:lnSpc>
                <a:spcPct val="100000"/>
              </a:lnSpc>
              <a:spcBef>
                <a:spcPts val="240"/>
              </a:spcBef>
            </a:pP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5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25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almost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5" i="1">
                <a:solidFill>
                  <a:srgbClr val="FFFFFF"/>
                </a:solidFill>
                <a:latin typeface="Trebuchet MS"/>
                <a:cs typeface="Trebuchet MS"/>
              </a:rPr>
              <a:t>unchanged</a:t>
            </a:r>
            <a:r>
              <a:rPr dirty="0" sz="25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5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inter-</a:t>
            </a:r>
            <a:r>
              <a:rPr dirty="0" sz="2550" spc="125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5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550" spc="-10" b="1" i="1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550">
              <a:latin typeface="Trebuchet MS"/>
              <a:cs typeface="Trebuchet MS"/>
            </a:endParaRPr>
          </a:p>
          <a:p>
            <a:pPr marL="567690">
              <a:lnSpc>
                <a:spcPct val="100000"/>
              </a:lnSpc>
              <a:spcBef>
                <a:spcPts val="240"/>
              </a:spcBef>
            </a:pPr>
            <a:r>
              <a:rPr dirty="0" sz="2550" spc="50" i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parallelism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60" i="1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ResNet18</a:t>
            </a:r>
            <a:endParaRPr sz="2550">
              <a:latin typeface="Trebuchet MS"/>
              <a:cs typeface="Trebuchet MS"/>
            </a:endParaRPr>
          </a:p>
          <a:p>
            <a:pPr marL="567690">
              <a:lnSpc>
                <a:spcPct val="100000"/>
              </a:lnSpc>
              <a:spcBef>
                <a:spcPts val="240"/>
              </a:spcBef>
            </a:pPr>
            <a:r>
              <a:rPr dirty="0" sz="2550" spc="-65" i="1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benefit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5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i="1">
                <a:solidFill>
                  <a:srgbClr val="FFFFFF"/>
                </a:solidFill>
                <a:latin typeface="Trebuchet MS"/>
                <a:cs typeface="Trebuchet MS"/>
              </a:rPr>
              <a:t>models;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80" i="1">
                <a:solidFill>
                  <a:srgbClr val="FFFFFF"/>
                </a:solidFill>
                <a:latin typeface="Trebuchet MS"/>
                <a:cs typeface="Trebuchet MS"/>
              </a:rPr>
              <a:t>DDP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20" i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155" i="1">
                <a:solidFill>
                  <a:srgbClr val="FFFFFF"/>
                </a:solidFill>
                <a:latin typeface="Trebuchet MS"/>
                <a:cs typeface="Trebuchet MS"/>
              </a:rPr>
              <a:t>AMP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85" i="1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5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i="1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5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65" i="1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246600" y="9238674"/>
            <a:ext cx="269875" cy="323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0"/>
              </a:lnSpc>
            </a:pP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16000" y="9343440"/>
            <a:ext cx="13043535" cy="3536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10"/>
              </a:lnSpc>
            </a:pPr>
            <a:r>
              <a:rPr dirty="0" sz="2200" spc="-30">
                <a:solidFill>
                  <a:srgbClr val="FFFFFF"/>
                </a:solidFill>
                <a:latin typeface="Trebuchet MS"/>
                <a:cs typeface="Trebuchet MS"/>
              </a:rPr>
              <a:t>Note:</a:t>
            </a:r>
            <a:r>
              <a:rPr dirty="0" sz="22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pre-</a:t>
            </a:r>
            <a:r>
              <a:rPr dirty="0" sz="2200" spc="-60">
                <a:solidFill>
                  <a:srgbClr val="FFFFFF"/>
                </a:solidFill>
                <a:latin typeface="Trebuchet MS"/>
                <a:cs typeface="Trebuchet MS"/>
              </a:rPr>
              <a:t>trained.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r>
              <a:rPr dirty="0" sz="2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rebuchet MS"/>
                <a:cs typeface="Trebuchet MS"/>
              </a:rPr>
              <a:t>places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rebuchet MS"/>
                <a:cs typeface="Trebuchet MS"/>
              </a:rPr>
              <a:t>GPU1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FFFFFF"/>
                </a:solidFill>
                <a:latin typeface="Trebuchet MS"/>
                <a:cs typeface="Trebuchet MS"/>
              </a:rPr>
              <a:t>layers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rebuchet MS"/>
                <a:cs typeface="Trebuchet MS"/>
              </a:rPr>
              <a:t>GPU2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5264" y="0"/>
            <a:ext cx="8752735" cy="43078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519515"/>
            <a:ext cx="18287999" cy="17674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49898" y="2114969"/>
            <a:ext cx="7010399" cy="4638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7282" y="2114969"/>
            <a:ext cx="7010399" cy="46386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57780">
              <a:lnSpc>
                <a:spcPct val="100000"/>
              </a:lnSpc>
              <a:spcBef>
                <a:spcPts val="100"/>
              </a:spcBef>
            </a:pPr>
            <a:r>
              <a:rPr dirty="0" spc="140"/>
              <a:t>Compare</a:t>
            </a:r>
            <a:r>
              <a:rPr dirty="0" spc="-715"/>
              <a:t> </a:t>
            </a:r>
            <a:r>
              <a:rPr dirty="0" spc="145"/>
              <a:t>the</a:t>
            </a:r>
            <a:r>
              <a:rPr dirty="0" spc="-710"/>
              <a:t> </a:t>
            </a:r>
            <a:r>
              <a:rPr dirty="0" spc="170"/>
              <a:t>Models</a:t>
            </a:r>
          </a:p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986" y="8130040"/>
            <a:ext cx="95250" cy="9524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4986" y="8511040"/>
            <a:ext cx="95250" cy="9524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85586" y="7188938"/>
            <a:ext cx="15960090" cy="1909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2350">
              <a:latin typeface="Trebuchet MS"/>
              <a:cs typeface="Trebuchet MS"/>
            </a:endParaRPr>
          </a:p>
          <a:p>
            <a:pPr marL="521970">
              <a:lnSpc>
                <a:spcPct val="100000"/>
              </a:lnSpc>
            </a:pP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0" i="1">
                <a:solidFill>
                  <a:srgbClr val="FFFFFF"/>
                </a:solidFill>
                <a:latin typeface="Trebuchet MS"/>
                <a:cs typeface="Trebuchet MS"/>
              </a:rPr>
              <a:t>scaled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40" i="1">
                <a:solidFill>
                  <a:srgbClr val="FFFFFF"/>
                </a:solidFill>
                <a:latin typeface="Trebuchet MS"/>
                <a:cs typeface="Trebuchet MS"/>
              </a:rPr>
              <a:t>significantly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0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60" i="1">
                <a:solidFill>
                  <a:srgbClr val="FFFFFF"/>
                </a:solidFill>
                <a:latin typeface="Trebuchet MS"/>
                <a:cs typeface="Trebuchet MS"/>
              </a:rPr>
              <a:t>count,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achieving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7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45" i="1">
                <a:solidFill>
                  <a:srgbClr val="FFFFFF"/>
                </a:solidFill>
                <a:latin typeface="Trebuchet MS"/>
                <a:cs typeface="Trebuchet MS"/>
              </a:rPr>
              <a:t>2.25×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55" i="1">
                <a:solidFill>
                  <a:srgbClr val="FFFFFF"/>
                </a:solidFill>
                <a:latin typeface="Trebuchet MS"/>
                <a:cs typeface="Trebuchet MS"/>
              </a:rPr>
              <a:t>speedup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ResNet’s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5" i="1">
                <a:solidFill>
                  <a:srgbClr val="FFFFFF"/>
                </a:solidFill>
                <a:latin typeface="Trebuchet MS"/>
                <a:cs typeface="Trebuchet MS"/>
              </a:rPr>
              <a:t>peak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5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310" i="1">
                <a:solidFill>
                  <a:srgbClr val="FFFFFF"/>
                </a:solidFill>
                <a:latin typeface="Trebuchet MS"/>
                <a:cs typeface="Trebuchet MS"/>
              </a:rPr>
              <a:t>1.11×.</a:t>
            </a:r>
            <a:endParaRPr sz="2350">
              <a:latin typeface="Trebuchet MS"/>
              <a:cs typeface="Trebuchet MS"/>
            </a:endParaRPr>
          </a:p>
          <a:p>
            <a:pPr marL="521970" marR="5080">
              <a:lnSpc>
                <a:spcPct val="106400"/>
              </a:lnSpc>
            </a:pP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maintained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80" i="1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35" i="1">
                <a:solidFill>
                  <a:srgbClr val="FFFFFF"/>
                </a:solidFill>
                <a:latin typeface="Trebuchet MS"/>
                <a:cs typeface="Trebuchet MS"/>
              </a:rPr>
              <a:t>lower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110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counts,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75" i="1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5" i="1">
                <a:solidFill>
                  <a:srgbClr val="FFFFFF"/>
                </a:solidFill>
                <a:latin typeface="Trebuchet MS"/>
                <a:cs typeface="Trebuchet MS"/>
              </a:rPr>
              <a:t>consistently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10" i="1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60" i="1">
                <a:solidFill>
                  <a:srgbClr val="FFFFFF"/>
                </a:solidFill>
                <a:latin typeface="Trebuchet MS"/>
                <a:cs typeface="Trebuchet MS"/>
              </a:rPr>
              <a:t>speed</a:t>
            </a:r>
            <a:r>
              <a:rPr dirty="0" sz="235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9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5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70" i="1">
                <a:solidFill>
                  <a:srgbClr val="FFFFFF"/>
                </a:solidFill>
                <a:latin typeface="Trebuchet MS"/>
                <a:cs typeface="Trebuchet MS"/>
              </a:rPr>
              <a:t>accuracy </a:t>
            </a:r>
            <a:r>
              <a:rPr dirty="0" sz="2350" spc="-120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3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i="1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235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50" spc="-20" i="1">
                <a:solidFill>
                  <a:srgbClr val="FFFFFF"/>
                </a:solidFill>
                <a:latin typeface="Trebuchet MS"/>
                <a:cs typeface="Trebuchet MS"/>
              </a:rPr>
              <a:t>GPUs.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519515"/>
            <a:ext cx="18287999" cy="176748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7163656" y="278665"/>
            <a:ext cx="1124585" cy="192405"/>
            <a:chOff x="17163656" y="278665"/>
            <a:chExt cx="1124585" cy="192405"/>
          </a:xfrm>
        </p:grpSpPr>
        <p:sp>
          <p:nvSpPr>
            <p:cNvPr id="5" name="object 5" descr=""/>
            <p:cNvSpPr/>
            <p:nvPr/>
          </p:nvSpPr>
          <p:spPr>
            <a:xfrm>
              <a:off x="17254939" y="351582"/>
              <a:ext cx="1033144" cy="46990"/>
            </a:xfrm>
            <a:custGeom>
              <a:avLst/>
              <a:gdLst/>
              <a:ahLst/>
              <a:cxnLst/>
              <a:rect l="l" t="t" r="r" b="b"/>
              <a:pathLst>
                <a:path w="1033144" h="46989">
                  <a:moveTo>
                    <a:pt x="0" y="46493"/>
                  </a:moveTo>
                  <a:lnTo>
                    <a:pt x="1033059" y="46493"/>
                  </a:lnTo>
                  <a:lnTo>
                    <a:pt x="1033059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63656" y="278665"/>
              <a:ext cx="192329" cy="19232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17033861" y="100051"/>
            <a:ext cx="1254760" cy="192405"/>
            <a:chOff x="17033861" y="100051"/>
            <a:chExt cx="1254760" cy="192405"/>
          </a:xfrm>
        </p:grpSpPr>
        <p:sp>
          <p:nvSpPr>
            <p:cNvPr id="8" name="object 8" descr=""/>
            <p:cNvSpPr/>
            <p:nvPr/>
          </p:nvSpPr>
          <p:spPr>
            <a:xfrm>
              <a:off x="17125221" y="173045"/>
              <a:ext cx="1163320" cy="46990"/>
            </a:xfrm>
            <a:custGeom>
              <a:avLst/>
              <a:gdLst/>
              <a:ahLst/>
              <a:cxnLst/>
              <a:rect l="l" t="t" r="r" b="b"/>
              <a:pathLst>
                <a:path w="1163319" h="46989">
                  <a:moveTo>
                    <a:pt x="0" y="46493"/>
                  </a:moveTo>
                  <a:lnTo>
                    <a:pt x="1162777" y="46493"/>
                  </a:lnTo>
                  <a:lnTo>
                    <a:pt x="1162777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3861" y="100051"/>
              <a:ext cx="192329" cy="19232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5523584" y="0"/>
            <a:ext cx="2764790" cy="1240155"/>
            <a:chOff x="15523584" y="0"/>
            <a:chExt cx="2764790" cy="1240155"/>
          </a:xfrm>
        </p:grpSpPr>
        <p:sp>
          <p:nvSpPr>
            <p:cNvPr id="11" name="object 11" descr=""/>
            <p:cNvSpPr/>
            <p:nvPr/>
          </p:nvSpPr>
          <p:spPr>
            <a:xfrm>
              <a:off x="16725683" y="592963"/>
              <a:ext cx="1562735" cy="46990"/>
            </a:xfrm>
            <a:custGeom>
              <a:avLst/>
              <a:gdLst/>
              <a:ahLst/>
              <a:cxnLst/>
              <a:rect l="l" t="t" r="r" b="b"/>
              <a:pathLst>
                <a:path w="1562734" h="46990">
                  <a:moveTo>
                    <a:pt x="0" y="46493"/>
                  </a:moveTo>
                  <a:lnTo>
                    <a:pt x="1562315" y="46493"/>
                  </a:lnTo>
                  <a:lnTo>
                    <a:pt x="1562315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4323" y="520046"/>
              <a:ext cx="192329" cy="19232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928188" y="0"/>
              <a:ext cx="1275715" cy="1176655"/>
            </a:xfrm>
            <a:custGeom>
              <a:avLst/>
              <a:gdLst/>
              <a:ahLst/>
              <a:cxnLst/>
              <a:rect l="l" t="t" r="r" b="b"/>
              <a:pathLst>
                <a:path w="1275715" h="1176655">
                  <a:moveTo>
                    <a:pt x="750976" y="615759"/>
                  </a:moveTo>
                  <a:lnTo>
                    <a:pt x="135216" y="25"/>
                  </a:lnTo>
                  <a:lnTo>
                    <a:pt x="0" y="0"/>
                  </a:lnTo>
                  <a:lnTo>
                    <a:pt x="10972" y="16522"/>
                  </a:lnTo>
                  <a:lnTo>
                    <a:pt x="37477" y="34137"/>
                  </a:lnTo>
                  <a:lnTo>
                    <a:pt x="67614" y="40005"/>
                  </a:lnTo>
                  <a:lnTo>
                    <a:pt x="97751" y="34137"/>
                  </a:lnTo>
                  <a:lnTo>
                    <a:pt x="107835" y="27432"/>
                  </a:lnTo>
                  <a:lnTo>
                    <a:pt x="723582" y="643153"/>
                  </a:lnTo>
                  <a:lnTo>
                    <a:pt x="750976" y="615759"/>
                  </a:lnTo>
                  <a:close/>
                </a:path>
                <a:path w="1275715" h="1176655">
                  <a:moveTo>
                    <a:pt x="1275359" y="384657"/>
                  </a:moveTo>
                  <a:lnTo>
                    <a:pt x="1247965" y="357263"/>
                  </a:lnTo>
                  <a:lnTo>
                    <a:pt x="456526" y="1148702"/>
                  </a:lnTo>
                  <a:lnTo>
                    <a:pt x="483920" y="1176096"/>
                  </a:lnTo>
                  <a:lnTo>
                    <a:pt x="1275359" y="384657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1032" y="1079445"/>
              <a:ext cx="160248" cy="16024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5672054" y="0"/>
              <a:ext cx="1405255" cy="219075"/>
            </a:xfrm>
            <a:custGeom>
              <a:avLst/>
              <a:gdLst/>
              <a:ahLst/>
              <a:cxnLst/>
              <a:rect l="l" t="t" r="r" b="b"/>
              <a:pathLst>
                <a:path w="1405255" h="219075">
                  <a:moveTo>
                    <a:pt x="495465" y="107188"/>
                  </a:moveTo>
                  <a:lnTo>
                    <a:pt x="0" y="107188"/>
                  </a:lnTo>
                  <a:lnTo>
                    <a:pt x="0" y="130429"/>
                  </a:lnTo>
                  <a:lnTo>
                    <a:pt x="495465" y="130429"/>
                  </a:lnTo>
                  <a:lnTo>
                    <a:pt x="495465" y="107188"/>
                  </a:lnTo>
                  <a:close/>
                </a:path>
                <a:path w="1405255" h="219075">
                  <a:moveTo>
                    <a:pt x="1404924" y="191414"/>
                  </a:moveTo>
                  <a:lnTo>
                    <a:pt x="1213510" y="0"/>
                  </a:lnTo>
                  <a:lnTo>
                    <a:pt x="1158709" y="0"/>
                  </a:lnTo>
                  <a:lnTo>
                    <a:pt x="1377530" y="218821"/>
                  </a:lnTo>
                  <a:lnTo>
                    <a:pt x="1404924" y="191414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26412" y="70760"/>
              <a:ext cx="96087" cy="9608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5569225" y="311211"/>
              <a:ext cx="789940" cy="23495"/>
            </a:xfrm>
            <a:custGeom>
              <a:avLst/>
              <a:gdLst/>
              <a:ahLst/>
              <a:cxnLst/>
              <a:rect l="l" t="t" r="r" b="b"/>
              <a:pathLst>
                <a:path w="789940" h="23495">
                  <a:moveTo>
                    <a:pt x="0" y="23246"/>
                  </a:moveTo>
                  <a:lnTo>
                    <a:pt x="789621" y="23246"/>
                  </a:lnTo>
                  <a:lnTo>
                    <a:pt x="789621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3584" y="274868"/>
              <a:ext cx="96087" cy="96087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966050" y="880993"/>
              <a:ext cx="694690" cy="23495"/>
            </a:xfrm>
            <a:custGeom>
              <a:avLst/>
              <a:gdLst/>
              <a:ahLst/>
              <a:cxnLst/>
              <a:rect l="l" t="t" r="r" b="b"/>
              <a:pathLst>
                <a:path w="694690" h="23494">
                  <a:moveTo>
                    <a:pt x="0" y="23246"/>
                  </a:moveTo>
                  <a:lnTo>
                    <a:pt x="694231" y="23246"/>
                  </a:lnTo>
                  <a:lnTo>
                    <a:pt x="694231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0409" y="844573"/>
              <a:ext cx="96087" cy="96087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5519937" y="7919313"/>
            <a:ext cx="2768600" cy="794385"/>
            <a:chOff x="15519937" y="7919313"/>
            <a:chExt cx="2768600" cy="794385"/>
          </a:xfrm>
        </p:grpSpPr>
        <p:sp>
          <p:nvSpPr>
            <p:cNvPr id="22" name="object 22" descr=""/>
            <p:cNvSpPr/>
            <p:nvPr/>
          </p:nvSpPr>
          <p:spPr>
            <a:xfrm>
              <a:off x="17314216" y="8594017"/>
              <a:ext cx="974090" cy="46990"/>
            </a:xfrm>
            <a:custGeom>
              <a:avLst/>
              <a:gdLst/>
              <a:ahLst/>
              <a:cxnLst/>
              <a:rect l="l" t="t" r="r" b="b"/>
              <a:pathLst>
                <a:path w="974090" h="46990">
                  <a:moveTo>
                    <a:pt x="0" y="46493"/>
                  </a:moveTo>
                  <a:lnTo>
                    <a:pt x="973783" y="46493"/>
                  </a:lnTo>
                  <a:lnTo>
                    <a:pt x="973783" y="0"/>
                  </a:lnTo>
                  <a:lnTo>
                    <a:pt x="0" y="0"/>
                  </a:lnTo>
                  <a:lnTo>
                    <a:pt x="0" y="46493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2854" y="8521099"/>
              <a:ext cx="192329" cy="19232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6622400" y="7996557"/>
              <a:ext cx="656590" cy="656590"/>
            </a:xfrm>
            <a:custGeom>
              <a:avLst/>
              <a:gdLst/>
              <a:ahLst/>
              <a:cxnLst/>
              <a:rect l="l" t="t" r="r" b="b"/>
              <a:pathLst>
                <a:path w="656590" h="656590">
                  <a:moveTo>
                    <a:pt x="0" y="27396"/>
                  </a:moveTo>
                  <a:lnTo>
                    <a:pt x="628592" y="655989"/>
                  </a:lnTo>
                  <a:lnTo>
                    <a:pt x="655989" y="628592"/>
                  </a:lnTo>
                  <a:lnTo>
                    <a:pt x="27396" y="0"/>
                  </a:lnTo>
                  <a:lnTo>
                    <a:pt x="0" y="2739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8844" y="7933029"/>
              <a:ext cx="160248" cy="16024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5565579" y="7955733"/>
              <a:ext cx="1049655" cy="23495"/>
            </a:xfrm>
            <a:custGeom>
              <a:avLst/>
              <a:gdLst/>
              <a:ahLst/>
              <a:cxnLst/>
              <a:rect l="l" t="t" r="r" b="b"/>
              <a:pathLst>
                <a:path w="1049655" h="23495">
                  <a:moveTo>
                    <a:pt x="0" y="23246"/>
                  </a:moveTo>
                  <a:lnTo>
                    <a:pt x="1049212" y="23246"/>
                  </a:lnTo>
                  <a:lnTo>
                    <a:pt x="1049212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19937" y="7919313"/>
              <a:ext cx="96087" cy="96087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5784333" y="8184793"/>
              <a:ext cx="1038860" cy="23495"/>
            </a:xfrm>
            <a:custGeom>
              <a:avLst/>
              <a:gdLst/>
              <a:ahLst/>
              <a:cxnLst/>
              <a:rect l="l" t="t" r="r" b="b"/>
              <a:pathLst>
                <a:path w="1038859" h="23495">
                  <a:moveTo>
                    <a:pt x="0" y="23246"/>
                  </a:moveTo>
                  <a:lnTo>
                    <a:pt x="1038441" y="23246"/>
                  </a:lnTo>
                  <a:lnTo>
                    <a:pt x="1038441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8614" y="8148373"/>
              <a:ext cx="96087" cy="9608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5654227" y="8401610"/>
              <a:ext cx="1370330" cy="23495"/>
            </a:xfrm>
            <a:custGeom>
              <a:avLst/>
              <a:gdLst/>
              <a:ahLst/>
              <a:cxnLst/>
              <a:rect l="l" t="t" r="r" b="b"/>
              <a:pathLst>
                <a:path w="1370330" h="23495">
                  <a:moveTo>
                    <a:pt x="0" y="23246"/>
                  </a:moveTo>
                  <a:lnTo>
                    <a:pt x="1370330" y="23246"/>
                  </a:lnTo>
                  <a:lnTo>
                    <a:pt x="1370330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08586" y="8365190"/>
              <a:ext cx="96087" cy="96087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17107782" y="8759923"/>
            <a:ext cx="1180465" cy="287655"/>
            <a:chOff x="17107782" y="8759923"/>
            <a:chExt cx="1180465" cy="287655"/>
          </a:xfrm>
        </p:grpSpPr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22434" y="8759923"/>
              <a:ext cx="165565" cy="192876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17153423" y="8808742"/>
              <a:ext cx="1004569" cy="23495"/>
            </a:xfrm>
            <a:custGeom>
              <a:avLst/>
              <a:gdLst/>
              <a:ahLst/>
              <a:cxnLst/>
              <a:rect l="l" t="t" r="r" b="b"/>
              <a:pathLst>
                <a:path w="1004569" h="23495">
                  <a:moveTo>
                    <a:pt x="0" y="23246"/>
                  </a:moveTo>
                  <a:lnTo>
                    <a:pt x="1004035" y="23246"/>
                  </a:lnTo>
                  <a:lnTo>
                    <a:pt x="1004035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07782" y="8772399"/>
              <a:ext cx="96087" cy="9608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7878807" y="8987356"/>
              <a:ext cx="409575" cy="23495"/>
            </a:xfrm>
            <a:custGeom>
              <a:avLst/>
              <a:gdLst/>
              <a:ahLst/>
              <a:cxnLst/>
              <a:rect l="l" t="t" r="r" b="b"/>
              <a:pathLst>
                <a:path w="409575" h="23495">
                  <a:moveTo>
                    <a:pt x="0" y="23246"/>
                  </a:moveTo>
                  <a:lnTo>
                    <a:pt x="409192" y="23246"/>
                  </a:lnTo>
                  <a:lnTo>
                    <a:pt x="409192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33164" y="8950935"/>
              <a:ext cx="96087" cy="96087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17730336" y="9155044"/>
            <a:ext cx="558165" cy="96520"/>
            <a:chOff x="17730336" y="9155044"/>
            <a:chExt cx="558165" cy="96520"/>
          </a:xfrm>
        </p:grpSpPr>
        <p:sp>
          <p:nvSpPr>
            <p:cNvPr id="39" name="object 39" descr=""/>
            <p:cNvSpPr/>
            <p:nvPr/>
          </p:nvSpPr>
          <p:spPr>
            <a:xfrm>
              <a:off x="17775980" y="9191387"/>
              <a:ext cx="512445" cy="23495"/>
            </a:xfrm>
            <a:custGeom>
              <a:avLst/>
              <a:gdLst/>
              <a:ahLst/>
              <a:cxnLst/>
              <a:rect l="l" t="t" r="r" b="b"/>
              <a:pathLst>
                <a:path w="512444" h="23495">
                  <a:moveTo>
                    <a:pt x="0" y="23246"/>
                  </a:moveTo>
                  <a:lnTo>
                    <a:pt x="512021" y="23246"/>
                  </a:lnTo>
                  <a:lnTo>
                    <a:pt x="512021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30336" y="9155044"/>
              <a:ext cx="96087" cy="96087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17959627" y="8059104"/>
            <a:ext cx="328930" cy="96520"/>
            <a:chOff x="17959627" y="8059104"/>
            <a:chExt cx="328930" cy="96520"/>
          </a:xfrm>
        </p:grpSpPr>
        <p:sp>
          <p:nvSpPr>
            <p:cNvPr id="42" name="object 42" descr=""/>
            <p:cNvSpPr/>
            <p:nvPr/>
          </p:nvSpPr>
          <p:spPr>
            <a:xfrm>
              <a:off x="18005271" y="8095448"/>
              <a:ext cx="283210" cy="23495"/>
            </a:xfrm>
            <a:custGeom>
              <a:avLst/>
              <a:gdLst/>
              <a:ahLst/>
              <a:cxnLst/>
              <a:rect l="l" t="t" r="r" b="b"/>
              <a:pathLst>
                <a:path w="283209" h="23495">
                  <a:moveTo>
                    <a:pt x="0" y="23246"/>
                  </a:moveTo>
                  <a:lnTo>
                    <a:pt x="282729" y="23246"/>
                  </a:lnTo>
                  <a:lnTo>
                    <a:pt x="282729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59627" y="8059104"/>
              <a:ext cx="96087" cy="96087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7675395" y="8264221"/>
            <a:ext cx="612775" cy="96520"/>
            <a:chOff x="17675395" y="8264221"/>
            <a:chExt cx="612775" cy="96520"/>
          </a:xfrm>
        </p:grpSpPr>
        <p:sp>
          <p:nvSpPr>
            <p:cNvPr id="45" name="object 45" descr=""/>
            <p:cNvSpPr/>
            <p:nvPr/>
          </p:nvSpPr>
          <p:spPr>
            <a:xfrm>
              <a:off x="17721116" y="8300641"/>
              <a:ext cx="567055" cy="23495"/>
            </a:xfrm>
            <a:custGeom>
              <a:avLst/>
              <a:gdLst/>
              <a:ahLst/>
              <a:cxnLst/>
              <a:rect l="l" t="t" r="r" b="b"/>
              <a:pathLst>
                <a:path w="567055" h="23495">
                  <a:moveTo>
                    <a:pt x="0" y="23246"/>
                  </a:moveTo>
                  <a:lnTo>
                    <a:pt x="566884" y="23246"/>
                  </a:lnTo>
                  <a:lnTo>
                    <a:pt x="566884" y="0"/>
                  </a:lnTo>
                  <a:lnTo>
                    <a:pt x="0" y="0"/>
                  </a:lnTo>
                  <a:lnTo>
                    <a:pt x="0" y="23246"/>
                  </a:lnTo>
                  <a:close/>
                </a:path>
              </a:pathLst>
            </a:custGeom>
            <a:solidFill>
              <a:srgbClr val="36E8FD">
                <a:alpha val="3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75395" y="8264221"/>
              <a:ext cx="96087" cy="96087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18127155" y="9724758"/>
            <a:ext cx="161290" cy="96520"/>
          </a:xfrm>
          <a:custGeom>
            <a:avLst/>
            <a:gdLst/>
            <a:ahLst/>
            <a:cxnLst/>
            <a:rect l="l" t="t" r="r" b="b"/>
            <a:pathLst>
              <a:path w="161290" h="96520">
                <a:moveTo>
                  <a:pt x="160845" y="36423"/>
                </a:moveTo>
                <a:lnTo>
                  <a:pt x="93726" y="36423"/>
                </a:lnTo>
                <a:lnTo>
                  <a:pt x="92303" y="29349"/>
                </a:lnTo>
                <a:lnTo>
                  <a:pt x="82003" y="14084"/>
                </a:lnTo>
                <a:lnTo>
                  <a:pt x="66725" y="3771"/>
                </a:lnTo>
                <a:lnTo>
                  <a:pt x="48044" y="0"/>
                </a:lnTo>
                <a:lnTo>
                  <a:pt x="29362" y="3771"/>
                </a:lnTo>
                <a:lnTo>
                  <a:pt x="14084" y="14084"/>
                </a:lnTo>
                <a:lnTo>
                  <a:pt x="3784" y="29349"/>
                </a:lnTo>
                <a:lnTo>
                  <a:pt x="0" y="48044"/>
                </a:lnTo>
                <a:lnTo>
                  <a:pt x="3771" y="66725"/>
                </a:lnTo>
                <a:lnTo>
                  <a:pt x="14058" y="82003"/>
                </a:lnTo>
                <a:lnTo>
                  <a:pt x="29324" y="92303"/>
                </a:lnTo>
                <a:lnTo>
                  <a:pt x="48044" y="96088"/>
                </a:lnTo>
                <a:lnTo>
                  <a:pt x="66725" y="92303"/>
                </a:lnTo>
                <a:lnTo>
                  <a:pt x="82003" y="82003"/>
                </a:lnTo>
                <a:lnTo>
                  <a:pt x="92303" y="66725"/>
                </a:lnTo>
                <a:lnTo>
                  <a:pt x="93726" y="59664"/>
                </a:lnTo>
                <a:lnTo>
                  <a:pt x="160845" y="59664"/>
                </a:lnTo>
                <a:lnTo>
                  <a:pt x="160845" y="36423"/>
                </a:lnTo>
                <a:close/>
              </a:path>
            </a:pathLst>
          </a:custGeom>
          <a:solidFill>
            <a:srgbClr val="36E8FD">
              <a:alpha val="31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8471" rIns="0" bIns="0" rtlCol="0" vert="horz">
            <a:spAutoFit/>
          </a:bodyPr>
          <a:lstStyle/>
          <a:p>
            <a:pPr marL="461137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Conclusion</a:t>
            </a:r>
          </a:p>
        </p:txBody>
      </p:sp>
      <p:sp>
        <p:nvSpPr>
          <p:cNvPr id="54" name="object 5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-25"/>
              <a:t>16</a:t>
            </a:fld>
          </a:p>
        </p:txBody>
      </p:sp>
      <p:sp>
        <p:nvSpPr>
          <p:cNvPr id="49" name="object 49" descr=""/>
          <p:cNvSpPr txBox="1"/>
          <p:nvPr/>
        </p:nvSpPr>
        <p:spPr>
          <a:xfrm>
            <a:off x="678131" y="3018799"/>
            <a:ext cx="6371590" cy="986155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dirty="0" sz="3000" spc="85" b="1">
                <a:solidFill>
                  <a:srgbClr val="FFFFFF"/>
                </a:solidFill>
                <a:latin typeface="Trebuchet MS"/>
                <a:cs typeface="Trebuchet MS"/>
              </a:rPr>
              <a:t>DataLoader</a:t>
            </a:r>
            <a:r>
              <a:rPr dirty="0" sz="300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Optimization</a:t>
            </a:r>
            <a:r>
              <a:rPr dirty="0" sz="30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30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00" spc="155" b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endParaRPr sz="3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dirty="0" sz="2100" spc="185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dirty="0" sz="2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Parallelism</a:t>
            </a:r>
            <a:r>
              <a:rPr dirty="0" sz="21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21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21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266263" y="3039530"/>
            <a:ext cx="7148195" cy="94996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925"/>
              </a:spcBef>
            </a:pPr>
            <a:r>
              <a:rPr dirty="0" sz="2900" spc="140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900" spc="-3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b="1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90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b="1">
                <a:solidFill>
                  <a:srgbClr val="FFFFFF"/>
                </a:solidFill>
                <a:latin typeface="Trebuchet MS"/>
                <a:cs typeface="Trebuchet MS"/>
              </a:rPr>
              <a:t>Optimization</a:t>
            </a:r>
            <a:r>
              <a:rPr dirty="0" sz="29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b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9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140" b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endParaRPr sz="2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gave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results;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diminished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that.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68871" y="5443320"/>
            <a:ext cx="6750050" cy="124396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723265">
              <a:lnSpc>
                <a:spcPct val="100000"/>
              </a:lnSpc>
              <a:spcBef>
                <a:spcPts val="715"/>
              </a:spcBef>
            </a:pPr>
            <a:r>
              <a:rPr dirty="0" sz="2800" spc="140" b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8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 b="1">
                <a:solidFill>
                  <a:srgbClr val="FFFFFF"/>
                </a:solidFill>
                <a:latin typeface="Trebuchet MS"/>
                <a:cs typeface="Trebuchet MS"/>
              </a:rPr>
              <a:t>DDP</a:t>
            </a:r>
            <a:r>
              <a:rPr dirty="0" sz="2800" spc="-2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(Distributed</a:t>
            </a:r>
            <a:r>
              <a:rPr dirty="0" sz="280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Training)</a:t>
            </a:r>
            <a:endParaRPr sz="2800">
              <a:latin typeface="Trebuchet MS"/>
              <a:cs typeface="Trebuchet MS"/>
            </a:endParaRPr>
          </a:p>
          <a:p>
            <a:pPr marL="127635" marR="5080" indent="-115570">
              <a:lnSpc>
                <a:spcPct val="115599"/>
              </a:lnSpc>
              <a:spcBef>
                <a:spcPts val="6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scaled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efficiently,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achieving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2.25×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speedup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GPUs.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saw</a:t>
            </a:r>
            <a:r>
              <a:rPr dirty="0" sz="20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 i="1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dirty="0" sz="200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r>
              <a:rPr dirty="0" sz="20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4">
                <a:solidFill>
                  <a:srgbClr val="FFFFFF"/>
                </a:solidFill>
                <a:latin typeface="Trebuchet MS"/>
                <a:cs typeface="Trebuchet MS"/>
              </a:rPr>
              <a:t>1.11x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speed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850101" y="5437671"/>
            <a:ext cx="7982584" cy="123190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 marR="74295">
              <a:lnSpc>
                <a:spcPct val="100000"/>
              </a:lnSpc>
              <a:spcBef>
                <a:spcPts val="720"/>
              </a:spcBef>
            </a:pPr>
            <a:r>
              <a:rPr dirty="0" sz="2700" spc="60" b="1">
                <a:solidFill>
                  <a:srgbClr val="FFFFFF"/>
                </a:solidFill>
                <a:latin typeface="Trebuchet MS"/>
                <a:cs typeface="Trebuchet MS"/>
              </a:rPr>
              <a:t>Mixed</a:t>
            </a:r>
            <a:r>
              <a:rPr dirty="0" sz="27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b="1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r>
              <a:rPr dirty="0" sz="27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 b="1">
                <a:solidFill>
                  <a:srgbClr val="FFFFFF"/>
                </a:solidFill>
                <a:latin typeface="Trebuchet MS"/>
                <a:cs typeface="Trebuchet MS"/>
              </a:rPr>
              <a:t>(AMP)</a:t>
            </a:r>
            <a:endParaRPr sz="2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Reduced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(~18–28%).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dirty="0" sz="20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preserved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slightly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improved.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6541086" y="7797791"/>
            <a:ext cx="5597525" cy="121920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algn="ctr" marR="76200">
              <a:lnSpc>
                <a:spcPct val="100000"/>
              </a:lnSpc>
              <a:spcBef>
                <a:spcPts val="725"/>
              </a:spcBef>
            </a:pPr>
            <a:r>
              <a:rPr dirty="0" sz="2600" spc="120" b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6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00" spc="40" b="1">
                <a:solidFill>
                  <a:srgbClr val="FFFFFF"/>
                </a:solidFill>
                <a:latin typeface="Trebuchet MS"/>
                <a:cs typeface="Trebuchet MS"/>
              </a:rPr>
              <a:t>Parallelism</a:t>
            </a:r>
            <a:endParaRPr sz="2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Minor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r>
              <a:rPr dirty="0" sz="2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ResNet.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r>
              <a:rPr dirty="0" sz="20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due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r>
              <a:rPr dirty="0" sz="2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dependencies.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7553" rIns="0" bIns="0" rtlCol="0" vert="horz">
            <a:spAutoFit/>
          </a:bodyPr>
          <a:lstStyle/>
          <a:p>
            <a:pPr marL="40557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References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6201649" y="4650802"/>
            <a:ext cx="22225" cy="27305"/>
          </a:xfrm>
          <a:custGeom>
            <a:avLst/>
            <a:gdLst/>
            <a:ahLst/>
            <a:cxnLst/>
            <a:rect l="l" t="t" r="r" b="b"/>
            <a:pathLst>
              <a:path w="22225" h="27304">
                <a:moveTo>
                  <a:pt x="22166" y="27073"/>
                </a:moveTo>
                <a:lnTo>
                  <a:pt x="0" y="27073"/>
                </a:lnTo>
                <a:lnTo>
                  <a:pt x="0" y="0"/>
                </a:lnTo>
                <a:lnTo>
                  <a:pt x="22166" y="0"/>
                </a:lnTo>
                <a:lnTo>
                  <a:pt x="22166" y="27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920750" indent="-7620">
              <a:lnSpc>
                <a:spcPct val="108600"/>
              </a:lnSpc>
              <a:spcBef>
                <a:spcPts val="90"/>
              </a:spcBef>
              <a:buSzPct val="91666"/>
              <a:buAutoNum type="arabicPlain"/>
              <a:tabLst>
                <a:tab pos="370205" algn="l"/>
              </a:tabLst>
            </a:pPr>
            <a:r>
              <a:rPr dirty="0" spc="-10"/>
              <a:t>	</a:t>
            </a:r>
            <a:r>
              <a:rPr dirty="0" spc="-10"/>
              <a:t>Krzemińska,</a:t>
            </a:r>
            <a:r>
              <a:rPr dirty="0" spc="-95"/>
              <a:t> </a:t>
            </a:r>
            <a:r>
              <a:rPr dirty="0" spc="-235"/>
              <a:t>J.</a:t>
            </a:r>
            <a:r>
              <a:rPr dirty="0" spc="-95"/>
              <a:t> </a:t>
            </a:r>
            <a:r>
              <a:rPr dirty="0" spc="-105"/>
              <a:t>(2023,</a:t>
            </a:r>
            <a:r>
              <a:rPr dirty="0" spc="-95"/>
              <a:t> </a:t>
            </a:r>
            <a:r>
              <a:rPr dirty="0"/>
              <a:t>October</a:t>
            </a:r>
            <a:r>
              <a:rPr dirty="0" spc="-95"/>
              <a:t> </a:t>
            </a:r>
            <a:r>
              <a:rPr dirty="0" spc="-145"/>
              <a:t>20).</a:t>
            </a:r>
            <a:r>
              <a:rPr dirty="0" spc="-90"/>
              <a:t> </a:t>
            </a:r>
            <a:r>
              <a:rPr dirty="0"/>
              <a:t>AI</a:t>
            </a:r>
            <a:r>
              <a:rPr dirty="0" spc="-95"/>
              <a:t> </a:t>
            </a:r>
            <a:r>
              <a:rPr dirty="0" spc="85"/>
              <a:t>vs</a:t>
            </a:r>
            <a:r>
              <a:rPr dirty="0" spc="-95"/>
              <a:t> </a:t>
            </a:r>
            <a:r>
              <a:rPr dirty="0"/>
              <a:t>Human:</a:t>
            </a:r>
            <a:r>
              <a:rPr dirty="0" spc="-95"/>
              <a:t> </a:t>
            </a:r>
            <a:r>
              <a:rPr dirty="0" spc="125"/>
              <a:t>Can</a:t>
            </a:r>
            <a:r>
              <a:rPr dirty="0" spc="-90"/>
              <a:t> </a:t>
            </a:r>
            <a:r>
              <a:rPr dirty="0" spc="75"/>
              <a:t>You</a:t>
            </a:r>
            <a:r>
              <a:rPr dirty="0" spc="-95"/>
              <a:t> </a:t>
            </a:r>
            <a:r>
              <a:rPr dirty="0" spc="-60"/>
              <a:t>Tell</a:t>
            </a:r>
            <a:r>
              <a:rPr dirty="0" spc="-95"/>
              <a:t> </a:t>
            </a:r>
            <a:r>
              <a:rPr dirty="0" spc="-135"/>
              <a:t>If</a:t>
            </a:r>
            <a:r>
              <a:rPr dirty="0" spc="-95"/>
              <a:t> </a:t>
            </a:r>
            <a:r>
              <a:rPr dirty="0"/>
              <a:t>This</a:t>
            </a:r>
            <a:r>
              <a:rPr dirty="0" spc="-90"/>
              <a:t> </a:t>
            </a:r>
            <a:r>
              <a:rPr dirty="0" spc="235"/>
              <a:t>Was</a:t>
            </a:r>
            <a:r>
              <a:rPr dirty="0" spc="-95"/>
              <a:t> </a:t>
            </a:r>
            <a:r>
              <a:rPr dirty="0" spc="-75"/>
              <a:t>Written</a:t>
            </a:r>
            <a:r>
              <a:rPr dirty="0" spc="-95"/>
              <a:t> </a:t>
            </a:r>
            <a:r>
              <a:rPr dirty="0"/>
              <a:t>by</a:t>
            </a:r>
            <a:r>
              <a:rPr dirty="0" spc="-95"/>
              <a:t> </a:t>
            </a:r>
            <a:r>
              <a:rPr dirty="0" spc="85"/>
              <a:t>AI?</a:t>
            </a:r>
            <a:r>
              <a:rPr dirty="0" spc="-90"/>
              <a:t> </a:t>
            </a:r>
            <a:r>
              <a:rPr dirty="0" spc="-40"/>
              <a:t>Tidio</a:t>
            </a:r>
            <a:r>
              <a:rPr dirty="0" spc="-95"/>
              <a:t> </a:t>
            </a:r>
            <a:r>
              <a:rPr dirty="0" spc="-20"/>
              <a:t>Blog. </a:t>
            </a:r>
            <a:r>
              <a:rPr dirty="0" u="heavy" spc="-20">
                <a:uFill>
                  <a:solidFill>
                    <a:srgbClr val="FFFFFF"/>
                  </a:solidFill>
                </a:uFill>
                <a:hlinkClick r:id="rId3"/>
              </a:rPr>
              <a:t>https://www.tidio.com/blog/ai-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3"/>
              </a:rPr>
              <a:t>test/</a:t>
            </a:r>
          </a:p>
          <a:p>
            <a:pPr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Font typeface="Trebuchet MS"/>
              <a:buAutoNum type="arabicPlain"/>
            </a:pPr>
          </a:p>
          <a:p>
            <a:pPr marL="12700" marR="548005" indent="386080">
              <a:lnSpc>
                <a:spcPct val="108600"/>
              </a:lnSpc>
              <a:buSzPct val="91666"/>
              <a:buAutoNum type="arabicPlain"/>
              <a:tabLst>
                <a:tab pos="398780" algn="l"/>
              </a:tabLst>
            </a:pPr>
            <a:r>
              <a:rPr dirty="0" spc="-105"/>
              <a:t>Vintila,</a:t>
            </a:r>
            <a:r>
              <a:rPr dirty="0" spc="-90"/>
              <a:t> </a:t>
            </a:r>
            <a:r>
              <a:rPr dirty="0" spc="-254"/>
              <a:t>I.</a:t>
            </a:r>
            <a:r>
              <a:rPr dirty="0" spc="-90"/>
              <a:t> </a:t>
            </a:r>
            <a:r>
              <a:rPr dirty="0" spc="-229"/>
              <a:t>C.,</a:t>
            </a:r>
            <a:r>
              <a:rPr dirty="0" spc="-85"/>
              <a:t> </a:t>
            </a:r>
            <a:r>
              <a:rPr dirty="0" spc="55"/>
              <a:t>Bacha,</a:t>
            </a:r>
            <a:r>
              <a:rPr dirty="0" spc="-90"/>
              <a:t> </a:t>
            </a:r>
            <a:r>
              <a:rPr dirty="0" spc="-245"/>
              <a:t>A.,</a:t>
            </a:r>
            <a:r>
              <a:rPr dirty="0" spc="-90"/>
              <a:t> </a:t>
            </a:r>
            <a:r>
              <a:rPr dirty="0" spc="-40"/>
              <a:t>Elouardi,</a:t>
            </a:r>
            <a:r>
              <a:rPr dirty="0" spc="-85"/>
              <a:t> </a:t>
            </a:r>
            <a:r>
              <a:rPr dirty="0" spc="-245"/>
              <a:t>A.,</a:t>
            </a:r>
            <a:r>
              <a:rPr dirty="0" spc="-90"/>
              <a:t> </a:t>
            </a:r>
            <a:r>
              <a:rPr dirty="0" spc="-10"/>
              <a:t>fi</a:t>
            </a:r>
            <a:r>
              <a:rPr dirty="0" spc="-85"/>
              <a:t> </a:t>
            </a:r>
            <a:r>
              <a:rPr dirty="0" spc="-40"/>
              <a:t>Elouardi,</a:t>
            </a:r>
            <a:r>
              <a:rPr dirty="0" spc="-90"/>
              <a:t> </a:t>
            </a:r>
            <a:r>
              <a:rPr dirty="0" spc="-170"/>
              <a:t>A.</a:t>
            </a:r>
            <a:r>
              <a:rPr dirty="0" spc="-90"/>
              <a:t> </a:t>
            </a:r>
            <a:r>
              <a:rPr dirty="0" spc="-100"/>
              <a:t>(2024,</a:t>
            </a:r>
            <a:r>
              <a:rPr dirty="0" spc="-85"/>
              <a:t> </a:t>
            </a:r>
            <a:r>
              <a:rPr dirty="0"/>
              <a:t>January</a:t>
            </a:r>
            <a:r>
              <a:rPr dirty="0" spc="-90"/>
              <a:t> </a:t>
            </a:r>
            <a:r>
              <a:rPr dirty="0" spc="-204"/>
              <a:t>16).</a:t>
            </a:r>
            <a:r>
              <a:rPr dirty="0" spc="-90"/>
              <a:t> </a:t>
            </a:r>
            <a:r>
              <a:rPr dirty="0" spc="105"/>
              <a:t>Human</a:t>
            </a:r>
            <a:r>
              <a:rPr dirty="0" spc="-85"/>
              <a:t> </a:t>
            </a:r>
            <a:r>
              <a:rPr dirty="0" spc="85"/>
              <a:t>vs</a:t>
            </a:r>
            <a:r>
              <a:rPr dirty="0" spc="-90"/>
              <a:t> </a:t>
            </a:r>
            <a:r>
              <a:rPr dirty="0"/>
              <a:t>AI-Generated</a:t>
            </a:r>
            <a:r>
              <a:rPr dirty="0" spc="-85"/>
              <a:t> </a:t>
            </a:r>
            <a:r>
              <a:rPr dirty="0" spc="-10"/>
              <a:t>Images: </a:t>
            </a:r>
            <a:r>
              <a:rPr dirty="0"/>
              <a:t>Analysis</a:t>
            </a:r>
            <a:r>
              <a:rPr dirty="0" spc="-100"/>
              <a:t> </a:t>
            </a:r>
            <a:r>
              <a:rPr dirty="0" spc="-30"/>
              <a:t>of</a:t>
            </a:r>
            <a:r>
              <a:rPr dirty="0" spc="-95"/>
              <a:t> </a:t>
            </a:r>
            <a:r>
              <a:rPr dirty="0" spc="-35"/>
              <a:t>Quality</a:t>
            </a:r>
            <a:r>
              <a:rPr dirty="0" spc="-100"/>
              <a:t> </a:t>
            </a:r>
            <a:r>
              <a:rPr dirty="0" spc="110"/>
              <a:t>and</a:t>
            </a:r>
            <a:r>
              <a:rPr dirty="0" spc="-95"/>
              <a:t> </a:t>
            </a:r>
            <a:r>
              <a:rPr dirty="0" spc="-75"/>
              <a:t>Reliability</a:t>
            </a:r>
            <a:r>
              <a:rPr dirty="0" spc="-100"/>
              <a:t> in</a:t>
            </a:r>
            <a:r>
              <a:rPr dirty="0" spc="-95"/>
              <a:t> </a:t>
            </a:r>
            <a:r>
              <a:rPr dirty="0" spc="-75"/>
              <a:t>the</a:t>
            </a:r>
            <a:r>
              <a:rPr dirty="0" spc="-100"/>
              <a:t> </a:t>
            </a:r>
            <a:r>
              <a:rPr dirty="0" spc="-30"/>
              <a:t>Context</a:t>
            </a:r>
            <a:r>
              <a:rPr dirty="0" spc="-95"/>
              <a:t> </a:t>
            </a:r>
            <a:r>
              <a:rPr dirty="0" spc="-30"/>
              <a:t>of</a:t>
            </a:r>
            <a:r>
              <a:rPr dirty="0" spc="-100"/>
              <a:t> </a:t>
            </a:r>
            <a:r>
              <a:rPr dirty="0" spc="95"/>
              <a:t>Fake</a:t>
            </a:r>
            <a:r>
              <a:rPr dirty="0" spc="-95"/>
              <a:t> </a:t>
            </a:r>
            <a:r>
              <a:rPr dirty="0" spc="114"/>
              <a:t>News</a:t>
            </a:r>
            <a:r>
              <a:rPr dirty="0" spc="-100"/>
              <a:t> </a:t>
            </a:r>
            <a:r>
              <a:rPr dirty="0" spc="-65"/>
              <a:t>Detection.</a:t>
            </a:r>
            <a:r>
              <a:rPr dirty="0" spc="-95"/>
              <a:t> </a:t>
            </a:r>
            <a:r>
              <a:rPr dirty="0" spc="-10"/>
              <a:t>arXiv</a:t>
            </a:r>
            <a:r>
              <a:rPr dirty="0" spc="-100"/>
              <a:t> </a:t>
            </a:r>
            <a:r>
              <a:rPr dirty="0" spc="-10"/>
              <a:t>preprint. </a:t>
            </a:r>
            <a:r>
              <a:rPr dirty="0" u="heavy" spc="-20">
                <a:uFill>
                  <a:solidFill>
                    <a:srgbClr val="FFFFFF"/>
                  </a:solidFill>
                </a:uFill>
                <a:hlinkClick r:id="rId4"/>
              </a:rPr>
              <a:t>https://arxiv.org/abs/24</a:t>
            </a:r>
            <a:r>
              <a:rPr dirty="0" u="heavy" spc="-175">
                <a:uFill>
                  <a:solidFill>
                    <a:srgbClr val="FFFFFF"/>
                  </a:solidFill>
                </a:uFill>
                <a:hlinkClick r:id="rId4"/>
              </a:rPr>
              <a:t> 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4"/>
              </a:rPr>
              <a:t>12.0</a:t>
            </a:r>
            <a:r>
              <a:rPr dirty="0" spc="-10">
                <a:hlinkClick r:id="rId4"/>
              </a:rPr>
              <a:t>9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4"/>
              </a:rPr>
              <a:t>71</a:t>
            </a:r>
            <a:r>
              <a:rPr dirty="0" spc="-10">
                <a:hlinkClick r:id="rId4"/>
              </a:rPr>
              <a:t>5</a:t>
            </a:r>
          </a:p>
          <a:p>
            <a:pPr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Font typeface="Trebuchet MS"/>
              <a:buAutoNum type="arabicPlain"/>
            </a:pPr>
          </a:p>
          <a:p>
            <a:pPr marL="12700" marR="8517890" indent="387985">
              <a:lnSpc>
                <a:spcPct val="108600"/>
              </a:lnSpc>
              <a:buSzPct val="91666"/>
              <a:buAutoNum type="arabicPlain"/>
              <a:tabLst>
                <a:tab pos="400685" algn="l"/>
              </a:tabLst>
            </a:pPr>
            <a:r>
              <a:rPr dirty="0" spc="-20"/>
              <a:t>PyTorch.</a:t>
            </a:r>
            <a:r>
              <a:rPr dirty="0" spc="-130"/>
              <a:t> </a:t>
            </a:r>
            <a:r>
              <a:rPr dirty="0" spc="-240"/>
              <a:t>(n.d.).</a:t>
            </a:r>
            <a:r>
              <a:rPr dirty="0" spc="-120"/>
              <a:t> </a:t>
            </a:r>
            <a:r>
              <a:rPr dirty="0" spc="-10"/>
              <a:t>Documentation. 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5"/>
              </a:rPr>
              <a:t>https://pytorch.org/docs/stable/index.html</a:t>
            </a:r>
          </a:p>
          <a:p>
            <a:pPr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Font typeface="Trebuchet MS"/>
              <a:buAutoNum type="arabicPlain"/>
            </a:pPr>
          </a:p>
          <a:p>
            <a:pPr marL="12700" marR="81915" indent="393700">
              <a:lnSpc>
                <a:spcPct val="108600"/>
              </a:lnSpc>
              <a:buSzPct val="91666"/>
              <a:buAutoNum type="arabicPlain"/>
              <a:tabLst>
                <a:tab pos="406400" algn="l"/>
              </a:tabLst>
            </a:pPr>
            <a:r>
              <a:rPr dirty="0" spc="-45"/>
              <a:t>Wolfe,</a:t>
            </a:r>
            <a:r>
              <a:rPr dirty="0" spc="-105"/>
              <a:t> </a:t>
            </a:r>
            <a:r>
              <a:rPr dirty="0" spc="-150"/>
              <a:t>C.</a:t>
            </a:r>
            <a:r>
              <a:rPr dirty="0" spc="-100"/>
              <a:t> </a:t>
            </a:r>
            <a:r>
              <a:rPr dirty="0" spc="-165"/>
              <a:t>R.</a:t>
            </a:r>
            <a:r>
              <a:rPr dirty="0" spc="-105"/>
              <a:t> </a:t>
            </a:r>
            <a:r>
              <a:rPr dirty="0" spc="-170"/>
              <a:t>(2021).</a:t>
            </a:r>
            <a:r>
              <a:rPr dirty="0" spc="-100"/>
              <a:t> </a:t>
            </a:r>
            <a:r>
              <a:rPr dirty="0"/>
              <a:t>Vision</a:t>
            </a:r>
            <a:r>
              <a:rPr dirty="0" spc="-105"/>
              <a:t> </a:t>
            </a:r>
            <a:r>
              <a:rPr dirty="0" spc="-30"/>
              <a:t>Transformers.</a:t>
            </a:r>
            <a:r>
              <a:rPr dirty="0" spc="-100"/>
              <a:t> </a:t>
            </a:r>
            <a:r>
              <a:rPr dirty="0" spc="-40"/>
              <a:t>Retrieved</a:t>
            </a:r>
            <a:r>
              <a:rPr dirty="0" spc="-105"/>
              <a:t> </a:t>
            </a:r>
            <a:r>
              <a:rPr dirty="0" spc="-25"/>
              <a:t>from</a:t>
            </a:r>
            <a:r>
              <a:rPr dirty="0" spc="-100"/>
              <a:t> 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6"/>
              </a:rPr>
              <a:t>https://cameronrwolfe.substack.com/p/vision-</a:t>
            </a:r>
            <a:r>
              <a:rPr dirty="0" spc="-10"/>
              <a:t> 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6"/>
              </a:rPr>
              <a:t>transformers</a:t>
            </a:r>
          </a:p>
          <a:p>
            <a:pPr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Font typeface="Trebuchet MS"/>
              <a:buAutoNum type="arabicPlain"/>
            </a:pPr>
          </a:p>
          <a:p>
            <a:pPr marL="12700" marR="5080" indent="393065">
              <a:lnSpc>
                <a:spcPct val="108600"/>
              </a:lnSpc>
              <a:buSzPct val="91666"/>
              <a:buAutoNum type="arabicPlain"/>
              <a:tabLst>
                <a:tab pos="405765" algn="l"/>
              </a:tabLst>
            </a:pPr>
            <a:r>
              <a:rPr dirty="0" spc="80"/>
              <a:t>[Muhammad</a:t>
            </a:r>
            <a:r>
              <a:rPr dirty="0" spc="-75"/>
              <a:t> </a:t>
            </a:r>
            <a:r>
              <a:rPr dirty="0" spc="120"/>
              <a:t>Fahad</a:t>
            </a:r>
            <a:r>
              <a:rPr dirty="0" spc="-70"/>
              <a:t> </a:t>
            </a:r>
            <a:r>
              <a:rPr dirty="0" spc="-120"/>
              <a:t>et</a:t>
            </a:r>
            <a:r>
              <a:rPr dirty="0" spc="-70"/>
              <a:t> </a:t>
            </a:r>
            <a:r>
              <a:rPr dirty="0" spc="-229"/>
              <a:t>al.].</a:t>
            </a:r>
            <a:r>
              <a:rPr dirty="0" spc="-70"/>
              <a:t> </a:t>
            </a:r>
            <a:r>
              <a:rPr dirty="0" spc="-130"/>
              <a:t>(2024).</a:t>
            </a:r>
            <a:r>
              <a:rPr dirty="0" spc="-70"/>
              <a:t> </a:t>
            </a:r>
            <a:r>
              <a:rPr dirty="0" spc="90"/>
              <a:t>Advanced</a:t>
            </a:r>
            <a:r>
              <a:rPr dirty="0" spc="-70"/>
              <a:t> </a:t>
            </a:r>
            <a:r>
              <a:rPr dirty="0"/>
              <a:t>deepfake</a:t>
            </a:r>
            <a:r>
              <a:rPr dirty="0" spc="-70"/>
              <a:t> </a:t>
            </a:r>
            <a:r>
              <a:rPr dirty="0" spc="-30"/>
              <a:t>detection</a:t>
            </a:r>
            <a:r>
              <a:rPr dirty="0" spc="-70"/>
              <a:t> </a:t>
            </a:r>
            <a:r>
              <a:rPr dirty="0" spc="-105"/>
              <a:t>with</a:t>
            </a:r>
            <a:r>
              <a:rPr dirty="0" spc="-70"/>
              <a:t> </a:t>
            </a:r>
            <a:r>
              <a:rPr dirty="0" spc="70"/>
              <a:t>enhanced</a:t>
            </a:r>
            <a:r>
              <a:rPr dirty="0" spc="-70"/>
              <a:t> </a:t>
            </a:r>
            <a:r>
              <a:rPr dirty="0" spc="55"/>
              <a:t>ResNet-</a:t>
            </a:r>
            <a:r>
              <a:rPr dirty="0" spc="-80"/>
              <a:t>18</a:t>
            </a:r>
            <a:r>
              <a:rPr dirty="0" spc="-70"/>
              <a:t> </a:t>
            </a:r>
            <a:r>
              <a:rPr dirty="0" spc="85"/>
              <a:t>and </a:t>
            </a:r>
            <a:r>
              <a:rPr dirty="0" spc="-60"/>
              <a:t>multilayer</a:t>
            </a:r>
            <a:r>
              <a:rPr dirty="0" spc="-35"/>
              <a:t> </a:t>
            </a:r>
            <a:r>
              <a:rPr dirty="0" spc="220"/>
              <a:t>CNN</a:t>
            </a:r>
            <a:r>
              <a:rPr dirty="0" spc="-35"/>
              <a:t> </a:t>
            </a:r>
            <a:r>
              <a:rPr dirty="0" spc="90"/>
              <a:t>max</a:t>
            </a:r>
            <a:r>
              <a:rPr dirty="0" spc="-30"/>
              <a:t> pooling.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0"/>
              <a:t> </a:t>
            </a:r>
            <a:r>
              <a:rPr dirty="0"/>
              <a:t>Visual</a:t>
            </a:r>
            <a:r>
              <a:rPr dirty="0" spc="-35"/>
              <a:t> Computer.</a:t>
            </a:r>
            <a:r>
              <a:rPr dirty="0" spc="-30"/>
              <a:t> </a:t>
            </a:r>
            <a:r>
              <a:rPr dirty="0" u="heavy" spc="-30">
                <a:uFill>
                  <a:solidFill>
                    <a:srgbClr val="FFFFFF"/>
                  </a:solidFill>
                </a:uFill>
                <a:hlinkClick r:id="rId7"/>
              </a:rPr>
              <a:t>https://link.sprin</a:t>
            </a:r>
            <a:r>
              <a:rPr dirty="0" spc="-30">
                <a:hlinkClick r:id="rId7"/>
              </a:rPr>
              <a:t>g</a:t>
            </a:r>
            <a:r>
              <a:rPr dirty="0" u="heavy" spc="-30">
                <a:uFill>
                  <a:solidFill>
                    <a:srgbClr val="FFFFFF"/>
                  </a:solidFill>
                </a:uFill>
                <a:hlinkClick r:id="rId7"/>
              </a:rPr>
              <a:t>er.com/article/10.1007/s00</a:t>
            </a:r>
            <a:r>
              <a:rPr dirty="0" spc="-30">
                <a:hlinkClick r:id="rId7"/>
              </a:rPr>
              <a:t>3</a:t>
            </a:r>
            <a:r>
              <a:rPr dirty="0" u="heavy" spc="-30">
                <a:uFill>
                  <a:solidFill>
                    <a:srgbClr val="FFFFFF"/>
                  </a:solidFill>
                </a:uFill>
                <a:hlinkClick r:id="rId7"/>
              </a:rPr>
              <a:t>71-</a:t>
            </a:r>
            <a:r>
              <a:rPr dirty="0" u="heavy" spc="-40">
                <a:uFill>
                  <a:solidFill>
                    <a:srgbClr val="FFFFFF"/>
                  </a:solidFill>
                </a:uFill>
                <a:hlinkClick r:id="rId7"/>
              </a:rPr>
              <a:t>024</a:t>
            </a:r>
            <a:r>
              <a:rPr dirty="0" u="heavy" spc="-315">
                <a:uFill>
                  <a:solidFill>
                    <a:srgbClr val="FFFFFF"/>
                  </a:solidFill>
                </a:uFill>
                <a:hlinkClick r:id="rId7"/>
              </a:rPr>
              <a:t> </a:t>
            </a:r>
            <a:r>
              <a:rPr dirty="0" u="heavy" spc="45">
                <a:uFill>
                  <a:solidFill>
                    <a:srgbClr val="FFFFFF"/>
                  </a:solidFill>
                </a:uFill>
                <a:hlinkClick r:id="rId7"/>
              </a:rPr>
              <a:t>-</a:t>
            </a:r>
            <a:r>
              <a:rPr dirty="0" spc="45"/>
              <a:t> </a:t>
            </a:r>
            <a:r>
              <a:rPr dirty="0" u="heavy" spc="-10">
                <a:uFill>
                  <a:solidFill>
                    <a:srgbClr val="FFFFFF"/>
                  </a:solidFill>
                </a:uFill>
                <a:hlinkClick r:id="rId7"/>
              </a:rPr>
              <a:t>0</a:t>
            </a:r>
            <a:r>
              <a:rPr dirty="0" spc="-10">
                <a:hlinkClick r:id="rId7"/>
              </a:rPr>
              <a:t>3</a:t>
            </a:r>
            <a:r>
              <a:rPr dirty="0" u="heavy" spc="-350">
                <a:uFill>
                  <a:solidFill>
                    <a:srgbClr val="FFFFFF"/>
                  </a:solidFill>
                </a:uFill>
                <a:hlinkClick r:id="rId7"/>
              </a:rPr>
              <a:t> </a:t>
            </a:r>
            <a:r>
              <a:rPr dirty="0" u="heavy" spc="-105">
                <a:uFill>
                  <a:solidFill>
                    <a:srgbClr val="FFFFFF"/>
                  </a:solidFill>
                </a:uFill>
                <a:hlinkClick r:id="rId7"/>
              </a:rPr>
              <a:t>61</a:t>
            </a:r>
            <a:r>
              <a:rPr dirty="0" spc="-105">
                <a:hlinkClick r:id="rId7"/>
              </a:rPr>
              <a:t>3</a:t>
            </a:r>
            <a:r>
              <a:rPr dirty="0" u="heavy" spc="-360">
                <a:uFill>
                  <a:solidFill>
                    <a:srgbClr val="FFFFFF"/>
                  </a:solidFill>
                </a:uFill>
                <a:hlinkClick r:id="rId7"/>
              </a:rPr>
              <a:t> </a:t>
            </a:r>
            <a:r>
              <a:rPr dirty="0" u="heavy" spc="90">
                <a:uFill>
                  <a:solidFill>
                    <a:srgbClr val="FFFFFF"/>
                  </a:solidFill>
                </a:uFill>
                <a:hlinkClick r:id="rId7"/>
              </a:rPr>
              <a:t>-</a:t>
            </a:r>
            <a:r>
              <a:rPr dirty="0" u="heavy" spc="-50">
                <a:uFill>
                  <a:solidFill>
                    <a:srgbClr val="FFFFFF"/>
                  </a:solidFill>
                </a:uFill>
                <a:hlinkClick r:id="rId7"/>
              </a:rPr>
              <a:t>x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9371" y="4189002"/>
            <a:ext cx="8428990" cy="13322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80660" algn="l"/>
              </a:tabLst>
            </a:pPr>
            <a:r>
              <a:rPr dirty="0" sz="8550" spc="1460" b="1">
                <a:latin typeface="Tahoma"/>
                <a:cs typeface="Tahoma"/>
              </a:rPr>
              <a:t>THANK</a:t>
            </a:r>
            <a:r>
              <a:rPr dirty="0" sz="8550" b="1">
                <a:latin typeface="Tahoma"/>
                <a:cs typeface="Tahoma"/>
              </a:rPr>
              <a:t>	</a:t>
            </a:r>
            <a:r>
              <a:rPr dirty="0" sz="8550" spc="730" b="1">
                <a:latin typeface="Tahoma"/>
                <a:cs typeface="Tahoma"/>
              </a:rPr>
              <a:t>YOU!</a:t>
            </a:r>
            <a:endParaRPr sz="8550">
              <a:latin typeface="Tahoma"/>
              <a:cs typeface="Tahoma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-25"/>
              <a:t>16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81784"/>
            <a:ext cx="9153831" cy="450521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0577574" y="0"/>
            <a:ext cx="7710805" cy="4271645"/>
            <a:chOff x="10577574" y="0"/>
            <a:chExt cx="7710805" cy="427164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574" y="0"/>
              <a:ext cx="7710425" cy="379481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7015" y="2919239"/>
              <a:ext cx="1464318" cy="1352266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2611640" y="2961779"/>
            <a:ext cx="1353820" cy="1353820"/>
          </a:xfrm>
          <a:custGeom>
            <a:avLst/>
            <a:gdLst/>
            <a:ahLst/>
            <a:cxnLst/>
            <a:rect l="l" t="t" r="r" b="b"/>
            <a:pathLst>
              <a:path w="1353820" h="1353820">
                <a:moveTo>
                  <a:pt x="759828" y="1027925"/>
                </a:moveTo>
                <a:lnTo>
                  <a:pt x="753973" y="993952"/>
                </a:lnTo>
                <a:lnTo>
                  <a:pt x="737273" y="967130"/>
                </a:lnTo>
                <a:lnTo>
                  <a:pt x="711073" y="949540"/>
                </a:lnTo>
                <a:lnTo>
                  <a:pt x="676694" y="943216"/>
                </a:lnTo>
                <a:lnTo>
                  <a:pt x="643483" y="949540"/>
                </a:lnTo>
                <a:lnTo>
                  <a:pt x="617156" y="967130"/>
                </a:lnTo>
                <a:lnTo>
                  <a:pt x="599808" y="993952"/>
                </a:lnTo>
                <a:lnTo>
                  <a:pt x="593559" y="1027925"/>
                </a:lnTo>
                <a:lnTo>
                  <a:pt x="599605" y="1061339"/>
                </a:lnTo>
                <a:lnTo>
                  <a:pt x="616623" y="1088224"/>
                </a:lnTo>
                <a:lnTo>
                  <a:pt x="642899" y="1106131"/>
                </a:lnTo>
                <a:lnTo>
                  <a:pt x="676694" y="1112647"/>
                </a:lnTo>
                <a:lnTo>
                  <a:pt x="711073" y="1106131"/>
                </a:lnTo>
                <a:lnTo>
                  <a:pt x="737273" y="1088224"/>
                </a:lnTo>
                <a:lnTo>
                  <a:pt x="753973" y="1061339"/>
                </a:lnTo>
                <a:lnTo>
                  <a:pt x="759828" y="1027925"/>
                </a:lnTo>
                <a:close/>
              </a:path>
              <a:path w="1353820" h="1353820">
                <a:moveTo>
                  <a:pt x="770013" y="335762"/>
                </a:moveTo>
                <a:lnTo>
                  <a:pt x="763574" y="318592"/>
                </a:lnTo>
                <a:lnTo>
                  <a:pt x="743648" y="304558"/>
                </a:lnTo>
                <a:lnTo>
                  <a:pt x="713676" y="295084"/>
                </a:lnTo>
                <a:lnTo>
                  <a:pt x="713549" y="295084"/>
                </a:lnTo>
                <a:lnTo>
                  <a:pt x="676694" y="291604"/>
                </a:lnTo>
                <a:lnTo>
                  <a:pt x="639673" y="295084"/>
                </a:lnTo>
                <a:lnTo>
                  <a:pt x="609600" y="304558"/>
                </a:lnTo>
                <a:lnTo>
                  <a:pt x="589737" y="318592"/>
                </a:lnTo>
                <a:lnTo>
                  <a:pt x="583374" y="335762"/>
                </a:lnTo>
                <a:lnTo>
                  <a:pt x="622503" y="822032"/>
                </a:lnTo>
                <a:lnTo>
                  <a:pt x="627456" y="833615"/>
                </a:lnTo>
                <a:lnTo>
                  <a:pt x="639216" y="842987"/>
                </a:lnTo>
                <a:lnTo>
                  <a:pt x="656170" y="849274"/>
                </a:lnTo>
                <a:lnTo>
                  <a:pt x="676694" y="851560"/>
                </a:lnTo>
                <a:lnTo>
                  <a:pt x="697230" y="849274"/>
                </a:lnTo>
                <a:lnTo>
                  <a:pt x="714184" y="842987"/>
                </a:lnTo>
                <a:lnTo>
                  <a:pt x="725932" y="833615"/>
                </a:lnTo>
                <a:lnTo>
                  <a:pt x="730872" y="822032"/>
                </a:lnTo>
                <a:lnTo>
                  <a:pt x="770013" y="335762"/>
                </a:lnTo>
                <a:close/>
              </a:path>
              <a:path w="1353820" h="1353820">
                <a:moveTo>
                  <a:pt x="1353388" y="676694"/>
                </a:moveTo>
                <a:lnTo>
                  <a:pt x="1351673" y="628319"/>
                </a:lnTo>
                <a:lnTo>
                  <a:pt x="1346644" y="581088"/>
                </a:lnTo>
                <a:lnTo>
                  <a:pt x="1338402" y="534746"/>
                </a:lnTo>
                <a:lnTo>
                  <a:pt x="1327073" y="489559"/>
                </a:lnTo>
                <a:lnTo>
                  <a:pt x="1312748" y="445604"/>
                </a:lnTo>
                <a:lnTo>
                  <a:pt x="1295565" y="403034"/>
                </a:lnTo>
                <a:lnTo>
                  <a:pt x="1275626" y="361937"/>
                </a:lnTo>
                <a:lnTo>
                  <a:pt x="1253058" y="322427"/>
                </a:lnTo>
                <a:lnTo>
                  <a:pt x="1238021" y="299796"/>
                </a:lnTo>
                <a:lnTo>
                  <a:pt x="1238021" y="676694"/>
                </a:lnTo>
                <a:lnTo>
                  <a:pt x="1235951" y="724941"/>
                </a:lnTo>
                <a:lnTo>
                  <a:pt x="1229868" y="772287"/>
                </a:lnTo>
                <a:lnTo>
                  <a:pt x="1219949" y="818222"/>
                </a:lnTo>
                <a:lnTo>
                  <a:pt x="1219822" y="818629"/>
                </a:lnTo>
                <a:lnTo>
                  <a:pt x="1206347" y="862685"/>
                </a:lnTo>
                <a:lnTo>
                  <a:pt x="1189240" y="905522"/>
                </a:lnTo>
                <a:lnTo>
                  <a:pt x="1168793" y="946543"/>
                </a:lnTo>
                <a:lnTo>
                  <a:pt x="1145184" y="985583"/>
                </a:lnTo>
                <a:lnTo>
                  <a:pt x="1118577" y="1022477"/>
                </a:lnTo>
                <a:lnTo>
                  <a:pt x="1089152" y="1057059"/>
                </a:lnTo>
                <a:lnTo>
                  <a:pt x="1057059" y="1089139"/>
                </a:lnTo>
                <a:lnTo>
                  <a:pt x="1022477" y="1118577"/>
                </a:lnTo>
                <a:lnTo>
                  <a:pt x="985583" y="1145184"/>
                </a:lnTo>
                <a:lnTo>
                  <a:pt x="946543" y="1168793"/>
                </a:lnTo>
                <a:lnTo>
                  <a:pt x="905522" y="1189240"/>
                </a:lnTo>
                <a:lnTo>
                  <a:pt x="862698" y="1206347"/>
                </a:lnTo>
                <a:lnTo>
                  <a:pt x="818222" y="1219949"/>
                </a:lnTo>
                <a:lnTo>
                  <a:pt x="772287" y="1229868"/>
                </a:lnTo>
                <a:lnTo>
                  <a:pt x="725055" y="1235951"/>
                </a:lnTo>
                <a:lnTo>
                  <a:pt x="676694" y="1238008"/>
                </a:lnTo>
                <a:lnTo>
                  <a:pt x="628332" y="1235951"/>
                </a:lnTo>
                <a:lnTo>
                  <a:pt x="581088" y="1229868"/>
                </a:lnTo>
                <a:lnTo>
                  <a:pt x="535152" y="1219949"/>
                </a:lnTo>
                <a:lnTo>
                  <a:pt x="490689" y="1206347"/>
                </a:lnTo>
                <a:lnTo>
                  <a:pt x="447865" y="1189240"/>
                </a:lnTo>
                <a:lnTo>
                  <a:pt x="406844" y="1168793"/>
                </a:lnTo>
                <a:lnTo>
                  <a:pt x="367804" y="1145184"/>
                </a:lnTo>
                <a:lnTo>
                  <a:pt x="330898" y="1118577"/>
                </a:lnTo>
                <a:lnTo>
                  <a:pt x="296329" y="1089139"/>
                </a:lnTo>
                <a:lnTo>
                  <a:pt x="264236" y="1057059"/>
                </a:lnTo>
                <a:lnTo>
                  <a:pt x="234797" y="1022477"/>
                </a:lnTo>
                <a:lnTo>
                  <a:pt x="208191" y="985583"/>
                </a:lnTo>
                <a:lnTo>
                  <a:pt x="184581" y="946543"/>
                </a:lnTo>
                <a:lnTo>
                  <a:pt x="164147" y="905522"/>
                </a:lnTo>
                <a:lnTo>
                  <a:pt x="147040" y="862685"/>
                </a:lnTo>
                <a:lnTo>
                  <a:pt x="133438" y="818222"/>
                </a:lnTo>
                <a:lnTo>
                  <a:pt x="123507" y="772287"/>
                </a:lnTo>
                <a:lnTo>
                  <a:pt x="117424" y="724941"/>
                </a:lnTo>
                <a:lnTo>
                  <a:pt x="115366" y="676694"/>
                </a:lnTo>
                <a:lnTo>
                  <a:pt x="117436" y="628319"/>
                </a:lnTo>
                <a:lnTo>
                  <a:pt x="123507" y="581088"/>
                </a:lnTo>
                <a:lnTo>
                  <a:pt x="133438" y="535152"/>
                </a:lnTo>
                <a:lnTo>
                  <a:pt x="147040" y="490689"/>
                </a:lnTo>
                <a:lnTo>
                  <a:pt x="164147" y="447865"/>
                </a:lnTo>
                <a:lnTo>
                  <a:pt x="184581" y="406844"/>
                </a:lnTo>
                <a:lnTo>
                  <a:pt x="208191" y="367792"/>
                </a:lnTo>
                <a:lnTo>
                  <a:pt x="234797" y="330898"/>
                </a:lnTo>
                <a:lnTo>
                  <a:pt x="264236" y="296329"/>
                </a:lnTo>
                <a:lnTo>
                  <a:pt x="296329" y="264236"/>
                </a:lnTo>
                <a:lnTo>
                  <a:pt x="330898" y="234797"/>
                </a:lnTo>
                <a:lnTo>
                  <a:pt x="367804" y="208191"/>
                </a:lnTo>
                <a:lnTo>
                  <a:pt x="406844" y="184581"/>
                </a:lnTo>
                <a:lnTo>
                  <a:pt x="447865" y="164147"/>
                </a:lnTo>
                <a:lnTo>
                  <a:pt x="490689" y="147040"/>
                </a:lnTo>
                <a:lnTo>
                  <a:pt x="535152" y="133438"/>
                </a:lnTo>
                <a:lnTo>
                  <a:pt x="581088" y="123507"/>
                </a:lnTo>
                <a:lnTo>
                  <a:pt x="628332" y="117424"/>
                </a:lnTo>
                <a:lnTo>
                  <a:pt x="676694" y="115366"/>
                </a:lnTo>
                <a:lnTo>
                  <a:pt x="725055" y="117424"/>
                </a:lnTo>
                <a:lnTo>
                  <a:pt x="772287" y="123507"/>
                </a:lnTo>
                <a:lnTo>
                  <a:pt x="818222" y="133438"/>
                </a:lnTo>
                <a:lnTo>
                  <a:pt x="862698" y="147040"/>
                </a:lnTo>
                <a:lnTo>
                  <a:pt x="905522" y="164147"/>
                </a:lnTo>
                <a:lnTo>
                  <a:pt x="946543" y="184581"/>
                </a:lnTo>
                <a:lnTo>
                  <a:pt x="985583" y="208191"/>
                </a:lnTo>
                <a:lnTo>
                  <a:pt x="1022477" y="234797"/>
                </a:lnTo>
                <a:lnTo>
                  <a:pt x="1057059" y="264236"/>
                </a:lnTo>
                <a:lnTo>
                  <a:pt x="1089152" y="296329"/>
                </a:lnTo>
                <a:lnTo>
                  <a:pt x="1118577" y="330898"/>
                </a:lnTo>
                <a:lnTo>
                  <a:pt x="1145184" y="367792"/>
                </a:lnTo>
                <a:lnTo>
                  <a:pt x="1168793" y="406844"/>
                </a:lnTo>
                <a:lnTo>
                  <a:pt x="1189240" y="447865"/>
                </a:lnTo>
                <a:lnTo>
                  <a:pt x="1206347" y="490689"/>
                </a:lnTo>
                <a:lnTo>
                  <a:pt x="1219949" y="535152"/>
                </a:lnTo>
                <a:lnTo>
                  <a:pt x="1229868" y="581088"/>
                </a:lnTo>
                <a:lnTo>
                  <a:pt x="1235951" y="628319"/>
                </a:lnTo>
                <a:lnTo>
                  <a:pt x="1238021" y="676694"/>
                </a:lnTo>
                <a:lnTo>
                  <a:pt x="1238021" y="299796"/>
                </a:lnTo>
                <a:lnTo>
                  <a:pt x="1200467" y="248678"/>
                </a:lnTo>
                <a:lnTo>
                  <a:pt x="1170673" y="214668"/>
                </a:lnTo>
                <a:lnTo>
                  <a:pt x="1138720" y="182702"/>
                </a:lnTo>
                <a:lnTo>
                  <a:pt x="1104696" y="152920"/>
                </a:lnTo>
                <a:lnTo>
                  <a:pt x="1068743" y="125425"/>
                </a:lnTo>
                <a:lnTo>
                  <a:pt x="1053592" y="115366"/>
                </a:lnTo>
                <a:lnTo>
                  <a:pt x="1030947" y="100330"/>
                </a:lnTo>
                <a:lnTo>
                  <a:pt x="991450" y="77762"/>
                </a:lnTo>
                <a:lnTo>
                  <a:pt x="950353" y="57823"/>
                </a:lnTo>
                <a:lnTo>
                  <a:pt x="907770" y="40627"/>
                </a:lnTo>
                <a:lnTo>
                  <a:pt x="863828" y="26314"/>
                </a:lnTo>
                <a:lnTo>
                  <a:pt x="818629" y="14973"/>
                </a:lnTo>
                <a:lnTo>
                  <a:pt x="772299" y="6731"/>
                </a:lnTo>
                <a:lnTo>
                  <a:pt x="724941" y="1701"/>
                </a:lnTo>
                <a:lnTo>
                  <a:pt x="676694" y="0"/>
                </a:lnTo>
                <a:lnTo>
                  <a:pt x="628434" y="1701"/>
                </a:lnTo>
                <a:lnTo>
                  <a:pt x="581088" y="6731"/>
                </a:lnTo>
                <a:lnTo>
                  <a:pt x="534758" y="14973"/>
                </a:lnTo>
                <a:lnTo>
                  <a:pt x="489559" y="26314"/>
                </a:lnTo>
                <a:lnTo>
                  <a:pt x="445617" y="40627"/>
                </a:lnTo>
                <a:lnTo>
                  <a:pt x="403034" y="57823"/>
                </a:lnTo>
                <a:lnTo>
                  <a:pt x="361937" y="77762"/>
                </a:lnTo>
                <a:lnTo>
                  <a:pt x="322440" y="100330"/>
                </a:lnTo>
                <a:lnTo>
                  <a:pt x="284645" y="125425"/>
                </a:lnTo>
                <a:lnTo>
                  <a:pt x="248678" y="152920"/>
                </a:lnTo>
                <a:lnTo>
                  <a:pt x="214668" y="182702"/>
                </a:lnTo>
                <a:lnTo>
                  <a:pt x="182702" y="214668"/>
                </a:lnTo>
                <a:lnTo>
                  <a:pt x="152920" y="248678"/>
                </a:lnTo>
                <a:lnTo>
                  <a:pt x="125425" y="284645"/>
                </a:lnTo>
                <a:lnTo>
                  <a:pt x="100330" y="322427"/>
                </a:lnTo>
                <a:lnTo>
                  <a:pt x="77762" y="361937"/>
                </a:lnTo>
                <a:lnTo>
                  <a:pt x="57823" y="403034"/>
                </a:lnTo>
                <a:lnTo>
                  <a:pt x="40640" y="445604"/>
                </a:lnTo>
                <a:lnTo>
                  <a:pt x="26314" y="489559"/>
                </a:lnTo>
                <a:lnTo>
                  <a:pt x="14973" y="534746"/>
                </a:lnTo>
                <a:lnTo>
                  <a:pt x="6731" y="581088"/>
                </a:lnTo>
                <a:lnTo>
                  <a:pt x="1714" y="628319"/>
                </a:lnTo>
                <a:lnTo>
                  <a:pt x="0" y="676694"/>
                </a:lnTo>
                <a:lnTo>
                  <a:pt x="1701" y="724941"/>
                </a:lnTo>
                <a:lnTo>
                  <a:pt x="6731" y="772287"/>
                </a:lnTo>
                <a:lnTo>
                  <a:pt x="14973" y="818629"/>
                </a:lnTo>
                <a:lnTo>
                  <a:pt x="26314" y="863828"/>
                </a:lnTo>
                <a:lnTo>
                  <a:pt x="40640" y="907770"/>
                </a:lnTo>
                <a:lnTo>
                  <a:pt x="57823" y="950353"/>
                </a:lnTo>
                <a:lnTo>
                  <a:pt x="77762" y="991450"/>
                </a:lnTo>
                <a:lnTo>
                  <a:pt x="100330" y="1030947"/>
                </a:lnTo>
                <a:lnTo>
                  <a:pt x="125425" y="1068730"/>
                </a:lnTo>
                <a:lnTo>
                  <a:pt x="152920" y="1104696"/>
                </a:lnTo>
                <a:lnTo>
                  <a:pt x="182702" y="1138720"/>
                </a:lnTo>
                <a:lnTo>
                  <a:pt x="214668" y="1170673"/>
                </a:lnTo>
                <a:lnTo>
                  <a:pt x="248678" y="1200454"/>
                </a:lnTo>
                <a:lnTo>
                  <a:pt x="284645" y="1227963"/>
                </a:lnTo>
                <a:lnTo>
                  <a:pt x="322440" y="1253045"/>
                </a:lnTo>
                <a:lnTo>
                  <a:pt x="361937" y="1275626"/>
                </a:lnTo>
                <a:lnTo>
                  <a:pt x="403034" y="1295565"/>
                </a:lnTo>
                <a:lnTo>
                  <a:pt x="445617" y="1312748"/>
                </a:lnTo>
                <a:lnTo>
                  <a:pt x="489559" y="1327061"/>
                </a:lnTo>
                <a:lnTo>
                  <a:pt x="534758" y="1338402"/>
                </a:lnTo>
                <a:lnTo>
                  <a:pt x="581088" y="1346644"/>
                </a:lnTo>
                <a:lnTo>
                  <a:pt x="628434" y="1351673"/>
                </a:lnTo>
                <a:lnTo>
                  <a:pt x="676694" y="1353375"/>
                </a:lnTo>
                <a:lnTo>
                  <a:pt x="724941" y="1351673"/>
                </a:lnTo>
                <a:lnTo>
                  <a:pt x="772299" y="1346644"/>
                </a:lnTo>
                <a:lnTo>
                  <a:pt x="818629" y="1338402"/>
                </a:lnTo>
                <a:lnTo>
                  <a:pt x="863828" y="1327061"/>
                </a:lnTo>
                <a:lnTo>
                  <a:pt x="907770" y="1312748"/>
                </a:lnTo>
                <a:lnTo>
                  <a:pt x="950353" y="1295565"/>
                </a:lnTo>
                <a:lnTo>
                  <a:pt x="991450" y="1275626"/>
                </a:lnTo>
                <a:lnTo>
                  <a:pt x="1030947" y="1253045"/>
                </a:lnTo>
                <a:lnTo>
                  <a:pt x="1053592" y="1238008"/>
                </a:lnTo>
                <a:lnTo>
                  <a:pt x="1068743" y="1227963"/>
                </a:lnTo>
                <a:lnTo>
                  <a:pt x="1104696" y="1200454"/>
                </a:lnTo>
                <a:lnTo>
                  <a:pt x="1138720" y="1170673"/>
                </a:lnTo>
                <a:lnTo>
                  <a:pt x="1170673" y="1138720"/>
                </a:lnTo>
                <a:lnTo>
                  <a:pt x="1200467" y="1104696"/>
                </a:lnTo>
                <a:lnTo>
                  <a:pt x="1227963" y="1068730"/>
                </a:lnTo>
                <a:lnTo>
                  <a:pt x="1253058" y="1030947"/>
                </a:lnTo>
                <a:lnTo>
                  <a:pt x="1275626" y="991450"/>
                </a:lnTo>
                <a:lnTo>
                  <a:pt x="1295565" y="950353"/>
                </a:lnTo>
                <a:lnTo>
                  <a:pt x="1312748" y="907770"/>
                </a:lnTo>
                <a:lnTo>
                  <a:pt x="1327073" y="863828"/>
                </a:lnTo>
                <a:lnTo>
                  <a:pt x="1338402" y="818629"/>
                </a:lnTo>
                <a:lnTo>
                  <a:pt x="1346657" y="772287"/>
                </a:lnTo>
                <a:lnTo>
                  <a:pt x="1351686" y="724941"/>
                </a:lnTo>
                <a:lnTo>
                  <a:pt x="1353388" y="6766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26585" y="2741883"/>
            <a:ext cx="65857" cy="16908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1088" y="3225112"/>
            <a:ext cx="169088" cy="6585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60869" y="3225112"/>
            <a:ext cx="169089" cy="6585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7480" y="2913359"/>
            <a:ext cx="138794" cy="13887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8520327" y="2913359"/>
            <a:ext cx="835025" cy="925830"/>
            <a:chOff x="8520327" y="2913359"/>
            <a:chExt cx="835025" cy="925830"/>
          </a:xfrm>
        </p:grpSpPr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0327" y="2913359"/>
              <a:ext cx="138794" cy="13887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8582150" y="2969585"/>
              <a:ext cx="773430" cy="869315"/>
            </a:xfrm>
            <a:custGeom>
              <a:avLst/>
              <a:gdLst/>
              <a:ahLst/>
              <a:cxnLst/>
              <a:rect l="l" t="t" r="r" b="b"/>
              <a:pathLst>
                <a:path w="773429" h="869314">
                  <a:moveTo>
                    <a:pt x="595680" y="869153"/>
                  </a:moveTo>
                  <a:lnTo>
                    <a:pt x="177485" y="869153"/>
                  </a:lnTo>
                  <a:lnTo>
                    <a:pt x="164700" y="866555"/>
                  </a:lnTo>
                  <a:lnTo>
                    <a:pt x="154229" y="859480"/>
                  </a:lnTo>
                  <a:lnTo>
                    <a:pt x="147249" y="849149"/>
                  </a:lnTo>
                  <a:lnTo>
                    <a:pt x="147155" y="849010"/>
                  </a:lnTo>
                  <a:lnTo>
                    <a:pt x="144590" y="836389"/>
                  </a:lnTo>
                  <a:lnTo>
                    <a:pt x="144557" y="818278"/>
                  </a:lnTo>
                  <a:lnTo>
                    <a:pt x="140060" y="765050"/>
                  </a:lnTo>
                  <a:lnTo>
                    <a:pt x="126771" y="712906"/>
                  </a:lnTo>
                  <a:lnTo>
                    <a:pt x="126734" y="712762"/>
                  </a:lnTo>
                  <a:lnTo>
                    <a:pt x="104887" y="662253"/>
                  </a:lnTo>
                  <a:lnTo>
                    <a:pt x="104826" y="662111"/>
                  </a:lnTo>
                  <a:lnTo>
                    <a:pt x="74583" y="613791"/>
                  </a:lnTo>
                  <a:lnTo>
                    <a:pt x="48112" y="572468"/>
                  </a:lnTo>
                  <a:lnTo>
                    <a:pt x="27276" y="528592"/>
                  </a:lnTo>
                  <a:lnTo>
                    <a:pt x="12339" y="482948"/>
                  </a:lnTo>
                  <a:lnTo>
                    <a:pt x="12217" y="482575"/>
                  </a:lnTo>
                  <a:lnTo>
                    <a:pt x="3078" y="434827"/>
                  </a:lnTo>
                  <a:lnTo>
                    <a:pt x="0" y="385759"/>
                  </a:lnTo>
                  <a:lnTo>
                    <a:pt x="3668" y="332995"/>
                  </a:lnTo>
                  <a:lnTo>
                    <a:pt x="14397" y="281699"/>
                  </a:lnTo>
                  <a:lnTo>
                    <a:pt x="31920" y="232373"/>
                  </a:lnTo>
                  <a:lnTo>
                    <a:pt x="55905" y="185833"/>
                  </a:lnTo>
                  <a:lnTo>
                    <a:pt x="86037" y="142815"/>
                  </a:lnTo>
                  <a:lnTo>
                    <a:pt x="122000" y="104054"/>
                  </a:lnTo>
                  <a:lnTo>
                    <a:pt x="163209" y="70267"/>
                  </a:lnTo>
                  <a:lnTo>
                    <a:pt x="207938" y="42795"/>
                  </a:lnTo>
                  <a:lnTo>
                    <a:pt x="255650" y="21835"/>
                  </a:lnTo>
                  <a:lnTo>
                    <a:pt x="305804" y="7585"/>
                  </a:lnTo>
                  <a:lnTo>
                    <a:pt x="357860" y="241"/>
                  </a:lnTo>
                  <a:lnTo>
                    <a:pt x="411279" y="0"/>
                  </a:lnTo>
                  <a:lnTo>
                    <a:pt x="460290" y="6269"/>
                  </a:lnTo>
                  <a:lnTo>
                    <a:pt x="507202" y="18540"/>
                  </a:lnTo>
                  <a:lnTo>
                    <a:pt x="551615" y="36396"/>
                  </a:lnTo>
                  <a:lnTo>
                    <a:pt x="593131" y="59418"/>
                  </a:lnTo>
                  <a:lnTo>
                    <a:pt x="601768" y="65692"/>
                  </a:lnTo>
                  <a:lnTo>
                    <a:pt x="407328" y="65692"/>
                  </a:lnTo>
                  <a:lnTo>
                    <a:pt x="354228" y="66635"/>
                  </a:lnTo>
                  <a:lnTo>
                    <a:pt x="302915" y="76003"/>
                  </a:lnTo>
                  <a:lnTo>
                    <a:pt x="254146" y="93526"/>
                  </a:lnTo>
                  <a:lnTo>
                    <a:pt x="208681" y="118937"/>
                  </a:lnTo>
                  <a:lnTo>
                    <a:pt x="167278" y="151966"/>
                  </a:lnTo>
                  <a:lnTo>
                    <a:pt x="131711" y="191217"/>
                  </a:lnTo>
                  <a:lnTo>
                    <a:pt x="103470" y="234972"/>
                  </a:lnTo>
                  <a:lnTo>
                    <a:pt x="82886" y="282482"/>
                  </a:lnTo>
                  <a:lnTo>
                    <a:pt x="70293" y="332995"/>
                  </a:lnTo>
                  <a:lnTo>
                    <a:pt x="66022" y="385759"/>
                  </a:lnTo>
                  <a:lnTo>
                    <a:pt x="69996" y="436526"/>
                  </a:lnTo>
                  <a:lnTo>
                    <a:pt x="81766" y="485410"/>
                  </a:lnTo>
                  <a:lnTo>
                    <a:pt x="101098" y="531762"/>
                  </a:lnTo>
                  <a:lnTo>
                    <a:pt x="127763" y="574935"/>
                  </a:lnTo>
                  <a:lnTo>
                    <a:pt x="155561" y="617746"/>
                  </a:lnTo>
                  <a:lnTo>
                    <a:pt x="177704" y="662111"/>
                  </a:lnTo>
                  <a:lnTo>
                    <a:pt x="194444" y="708403"/>
                  </a:lnTo>
                  <a:lnTo>
                    <a:pt x="205290" y="755506"/>
                  </a:lnTo>
                  <a:lnTo>
                    <a:pt x="210249" y="803296"/>
                  </a:lnTo>
                  <a:lnTo>
                    <a:pt x="629992" y="803296"/>
                  </a:lnTo>
                  <a:lnTo>
                    <a:pt x="628837" y="818278"/>
                  </a:lnTo>
                  <a:lnTo>
                    <a:pt x="628774" y="836389"/>
                  </a:lnTo>
                  <a:lnTo>
                    <a:pt x="626132" y="849010"/>
                  </a:lnTo>
                  <a:lnTo>
                    <a:pt x="626103" y="849149"/>
                  </a:lnTo>
                  <a:lnTo>
                    <a:pt x="619074" y="859480"/>
                  </a:lnTo>
                  <a:lnTo>
                    <a:pt x="608576" y="866555"/>
                  </a:lnTo>
                  <a:lnTo>
                    <a:pt x="595680" y="869153"/>
                  </a:lnTo>
                  <a:close/>
                </a:path>
                <a:path w="773429" h="869314">
                  <a:moveTo>
                    <a:pt x="629992" y="803296"/>
                  </a:moveTo>
                  <a:lnTo>
                    <a:pt x="563245" y="803296"/>
                  </a:lnTo>
                  <a:lnTo>
                    <a:pt x="567869" y="755506"/>
                  </a:lnTo>
                  <a:lnTo>
                    <a:pt x="578274" y="707199"/>
                  </a:lnTo>
                  <a:lnTo>
                    <a:pt x="593948" y="662253"/>
                  </a:lnTo>
                  <a:lnTo>
                    <a:pt x="614799" y="620207"/>
                  </a:lnTo>
                  <a:lnTo>
                    <a:pt x="640628" y="581685"/>
                  </a:lnTo>
                  <a:lnTo>
                    <a:pt x="670197" y="536053"/>
                  </a:lnTo>
                  <a:lnTo>
                    <a:pt x="691338" y="486810"/>
                  </a:lnTo>
                  <a:lnTo>
                    <a:pt x="703796" y="434827"/>
                  </a:lnTo>
                  <a:lnTo>
                    <a:pt x="703836" y="434664"/>
                  </a:lnTo>
                  <a:lnTo>
                    <a:pt x="707473" y="380326"/>
                  </a:lnTo>
                  <a:lnTo>
                    <a:pt x="702861" y="331424"/>
                  </a:lnTo>
                  <a:lnTo>
                    <a:pt x="691084" y="284792"/>
                  </a:lnTo>
                  <a:lnTo>
                    <a:pt x="672712" y="241033"/>
                  </a:lnTo>
                  <a:lnTo>
                    <a:pt x="648315" y="200749"/>
                  </a:lnTo>
                  <a:lnTo>
                    <a:pt x="618463" y="164540"/>
                  </a:lnTo>
                  <a:lnTo>
                    <a:pt x="583726" y="133009"/>
                  </a:lnTo>
                  <a:lnTo>
                    <a:pt x="544674" y="106757"/>
                  </a:lnTo>
                  <a:lnTo>
                    <a:pt x="501877" y="86386"/>
                  </a:lnTo>
                  <a:lnTo>
                    <a:pt x="455905" y="72497"/>
                  </a:lnTo>
                  <a:lnTo>
                    <a:pt x="407328" y="65692"/>
                  </a:lnTo>
                  <a:lnTo>
                    <a:pt x="601768" y="65692"/>
                  </a:lnTo>
                  <a:lnTo>
                    <a:pt x="665880" y="119284"/>
                  </a:lnTo>
                  <a:lnTo>
                    <a:pt x="696316" y="155292"/>
                  </a:lnTo>
                  <a:lnTo>
                    <a:pt x="722261" y="194791"/>
                  </a:lnTo>
                  <a:lnTo>
                    <a:pt x="743317" y="237364"/>
                  </a:lnTo>
                  <a:lnTo>
                    <a:pt x="759047" y="282482"/>
                  </a:lnTo>
                  <a:lnTo>
                    <a:pt x="769168" y="330056"/>
                  </a:lnTo>
                  <a:lnTo>
                    <a:pt x="773166" y="379338"/>
                  </a:lnTo>
                  <a:lnTo>
                    <a:pt x="770562" y="431937"/>
                  </a:lnTo>
                  <a:lnTo>
                    <a:pt x="761136" y="482575"/>
                  </a:lnTo>
                  <a:lnTo>
                    <a:pt x="744877" y="531762"/>
                  </a:lnTo>
                  <a:lnTo>
                    <a:pt x="721971" y="578433"/>
                  </a:lnTo>
                  <a:lnTo>
                    <a:pt x="692655" y="622023"/>
                  </a:lnTo>
                  <a:lnTo>
                    <a:pt x="665309" y="664949"/>
                  </a:lnTo>
                  <a:lnTo>
                    <a:pt x="645339" y="712762"/>
                  </a:lnTo>
                  <a:lnTo>
                    <a:pt x="645279" y="712906"/>
                  </a:lnTo>
                  <a:lnTo>
                    <a:pt x="632967" y="764692"/>
                  </a:lnTo>
                  <a:lnTo>
                    <a:pt x="629992" y="8032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8722921" y="3899821"/>
            <a:ext cx="492125" cy="66040"/>
          </a:xfrm>
          <a:custGeom>
            <a:avLst/>
            <a:gdLst/>
            <a:ahLst/>
            <a:cxnLst/>
            <a:rect l="l" t="t" r="r" b="b"/>
            <a:pathLst>
              <a:path w="492125" h="66039">
                <a:moveTo>
                  <a:pt x="458861" y="65857"/>
                </a:moveTo>
                <a:lnTo>
                  <a:pt x="32928" y="65857"/>
                </a:lnTo>
                <a:lnTo>
                  <a:pt x="20143" y="63259"/>
                </a:lnTo>
                <a:lnTo>
                  <a:pt x="9672" y="56184"/>
                </a:lnTo>
                <a:lnTo>
                  <a:pt x="2598" y="45714"/>
                </a:lnTo>
                <a:lnTo>
                  <a:pt x="0" y="32928"/>
                </a:lnTo>
                <a:lnTo>
                  <a:pt x="2598" y="20143"/>
                </a:lnTo>
                <a:lnTo>
                  <a:pt x="9672" y="9672"/>
                </a:lnTo>
                <a:lnTo>
                  <a:pt x="20143" y="2598"/>
                </a:lnTo>
                <a:lnTo>
                  <a:pt x="32928" y="0"/>
                </a:lnTo>
                <a:lnTo>
                  <a:pt x="458697" y="0"/>
                </a:lnTo>
                <a:lnTo>
                  <a:pt x="471482" y="2598"/>
                </a:lnTo>
                <a:lnTo>
                  <a:pt x="481953" y="9672"/>
                </a:lnTo>
                <a:lnTo>
                  <a:pt x="489027" y="20143"/>
                </a:lnTo>
                <a:lnTo>
                  <a:pt x="491625" y="32928"/>
                </a:lnTo>
                <a:lnTo>
                  <a:pt x="489053" y="45714"/>
                </a:lnTo>
                <a:lnTo>
                  <a:pt x="482035" y="56184"/>
                </a:lnTo>
                <a:lnTo>
                  <a:pt x="471621" y="63259"/>
                </a:lnTo>
                <a:lnTo>
                  <a:pt x="458861" y="65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779558" y="4017377"/>
            <a:ext cx="378460" cy="247650"/>
          </a:xfrm>
          <a:custGeom>
            <a:avLst/>
            <a:gdLst/>
            <a:ahLst/>
            <a:cxnLst/>
            <a:rect l="l" t="t" r="r" b="b"/>
            <a:pathLst>
              <a:path w="378459" h="247650">
                <a:moveTo>
                  <a:pt x="189175" y="247294"/>
                </a:moveTo>
                <a:lnTo>
                  <a:pt x="138975" y="240530"/>
                </a:lnTo>
                <a:lnTo>
                  <a:pt x="93810" y="221445"/>
                </a:lnTo>
                <a:lnTo>
                  <a:pt x="55505" y="191850"/>
                </a:lnTo>
                <a:lnTo>
                  <a:pt x="25885" y="153557"/>
                </a:lnTo>
                <a:lnTo>
                  <a:pt x="6775" y="108376"/>
                </a:lnTo>
                <a:lnTo>
                  <a:pt x="0" y="58119"/>
                </a:lnTo>
                <a:lnTo>
                  <a:pt x="0" y="32928"/>
                </a:lnTo>
                <a:lnTo>
                  <a:pt x="2598" y="20143"/>
                </a:lnTo>
                <a:lnTo>
                  <a:pt x="9672" y="9672"/>
                </a:lnTo>
                <a:lnTo>
                  <a:pt x="20143" y="2598"/>
                </a:lnTo>
                <a:lnTo>
                  <a:pt x="32928" y="0"/>
                </a:lnTo>
                <a:lnTo>
                  <a:pt x="345257" y="0"/>
                </a:lnTo>
                <a:lnTo>
                  <a:pt x="358043" y="2598"/>
                </a:lnTo>
                <a:lnTo>
                  <a:pt x="368513" y="9672"/>
                </a:lnTo>
                <a:lnTo>
                  <a:pt x="375588" y="20143"/>
                </a:lnTo>
                <a:lnTo>
                  <a:pt x="378186" y="32928"/>
                </a:lnTo>
                <a:lnTo>
                  <a:pt x="378186" y="58119"/>
                </a:lnTo>
                <a:lnTo>
                  <a:pt x="377155" y="65857"/>
                </a:lnTo>
                <a:lnTo>
                  <a:pt x="66186" y="65857"/>
                </a:lnTo>
                <a:lnTo>
                  <a:pt x="77879" y="111075"/>
                </a:lnTo>
                <a:lnTo>
                  <a:pt x="104651" y="147788"/>
                </a:lnTo>
                <a:lnTo>
                  <a:pt x="142939" y="172430"/>
                </a:lnTo>
                <a:lnTo>
                  <a:pt x="189175" y="181437"/>
                </a:lnTo>
                <a:lnTo>
                  <a:pt x="330927" y="181437"/>
                </a:lnTo>
                <a:lnTo>
                  <a:pt x="322886" y="191850"/>
                </a:lnTo>
                <a:lnTo>
                  <a:pt x="284607" y="221445"/>
                </a:lnTo>
                <a:lnTo>
                  <a:pt x="239432" y="240530"/>
                </a:lnTo>
                <a:lnTo>
                  <a:pt x="189175" y="247294"/>
                </a:lnTo>
                <a:close/>
              </a:path>
              <a:path w="378459" h="247650">
                <a:moveTo>
                  <a:pt x="330927" y="181437"/>
                </a:moveTo>
                <a:lnTo>
                  <a:pt x="189175" y="181437"/>
                </a:lnTo>
                <a:lnTo>
                  <a:pt x="235412" y="172430"/>
                </a:lnTo>
                <a:lnTo>
                  <a:pt x="273699" y="147788"/>
                </a:lnTo>
                <a:lnTo>
                  <a:pt x="300472" y="111075"/>
                </a:lnTo>
                <a:lnTo>
                  <a:pt x="312164" y="65857"/>
                </a:lnTo>
                <a:lnTo>
                  <a:pt x="377155" y="65857"/>
                </a:lnTo>
                <a:lnTo>
                  <a:pt x="371491" y="108376"/>
                </a:lnTo>
                <a:lnTo>
                  <a:pt x="352453" y="153557"/>
                </a:lnTo>
                <a:lnTo>
                  <a:pt x="330927" y="181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779746" y="3322251"/>
            <a:ext cx="378460" cy="516890"/>
          </a:xfrm>
          <a:custGeom>
            <a:avLst/>
            <a:gdLst/>
            <a:ahLst/>
            <a:cxnLst/>
            <a:rect l="l" t="t" r="r" b="b"/>
            <a:pathLst>
              <a:path w="378459" h="516889">
                <a:moveTo>
                  <a:pt x="181400" y="120354"/>
                </a:moveTo>
                <a:lnTo>
                  <a:pt x="107324" y="120354"/>
                </a:lnTo>
                <a:lnTo>
                  <a:pt x="159845" y="17946"/>
                </a:lnTo>
                <a:lnTo>
                  <a:pt x="165050" y="10488"/>
                </a:lnTo>
                <a:lnTo>
                  <a:pt x="171967" y="4836"/>
                </a:lnTo>
                <a:lnTo>
                  <a:pt x="180151" y="1252"/>
                </a:lnTo>
                <a:lnTo>
                  <a:pt x="189152" y="0"/>
                </a:lnTo>
                <a:lnTo>
                  <a:pt x="198153" y="1252"/>
                </a:lnTo>
                <a:lnTo>
                  <a:pt x="206336" y="4836"/>
                </a:lnTo>
                <a:lnTo>
                  <a:pt x="213254" y="10488"/>
                </a:lnTo>
                <a:lnTo>
                  <a:pt x="218458" y="17946"/>
                </a:lnTo>
                <a:lnTo>
                  <a:pt x="263211" y="105207"/>
                </a:lnTo>
                <a:lnTo>
                  <a:pt x="189152" y="105207"/>
                </a:lnTo>
                <a:lnTo>
                  <a:pt x="181400" y="120354"/>
                </a:lnTo>
                <a:close/>
              </a:path>
              <a:path w="378459" h="516889">
                <a:moveTo>
                  <a:pt x="252375" y="516487"/>
                </a:moveTo>
                <a:lnTo>
                  <a:pt x="125764" y="516487"/>
                </a:lnTo>
                <a:lnTo>
                  <a:pt x="114893" y="514663"/>
                </a:lnTo>
                <a:lnTo>
                  <a:pt x="964" y="121836"/>
                </a:lnTo>
                <a:lnTo>
                  <a:pt x="0" y="112057"/>
                </a:lnTo>
                <a:lnTo>
                  <a:pt x="1890" y="102634"/>
                </a:lnTo>
                <a:lnTo>
                  <a:pt x="6405" y="94168"/>
                </a:lnTo>
                <a:lnTo>
                  <a:pt x="13312" y="87261"/>
                </a:lnTo>
                <a:lnTo>
                  <a:pt x="21943" y="82697"/>
                </a:lnTo>
                <a:lnTo>
                  <a:pt x="31362" y="80881"/>
                </a:lnTo>
                <a:lnTo>
                  <a:pt x="40934" y="81843"/>
                </a:lnTo>
                <a:lnTo>
                  <a:pt x="50028" y="85614"/>
                </a:lnTo>
                <a:lnTo>
                  <a:pt x="107324" y="120354"/>
                </a:lnTo>
                <a:lnTo>
                  <a:pt x="181400" y="120354"/>
                </a:lnTo>
                <a:lnTo>
                  <a:pt x="149802" y="182095"/>
                </a:lnTo>
                <a:lnTo>
                  <a:pt x="148839" y="183577"/>
                </a:lnTo>
                <a:lnTo>
                  <a:pt x="84438" y="183577"/>
                </a:lnTo>
                <a:lnTo>
                  <a:pt x="151448" y="450629"/>
                </a:lnTo>
                <a:lnTo>
                  <a:pt x="294775" y="450629"/>
                </a:lnTo>
                <a:lnTo>
                  <a:pt x="284480" y="491625"/>
                </a:lnTo>
                <a:lnTo>
                  <a:pt x="279997" y="501692"/>
                </a:lnTo>
                <a:lnTo>
                  <a:pt x="272688" y="509551"/>
                </a:lnTo>
                <a:lnTo>
                  <a:pt x="263249" y="514663"/>
                </a:lnTo>
                <a:lnTo>
                  <a:pt x="252375" y="516487"/>
                </a:lnTo>
                <a:close/>
              </a:path>
              <a:path w="378459" h="516889">
                <a:moveTo>
                  <a:pt x="377486" y="120354"/>
                </a:moveTo>
                <a:lnTo>
                  <a:pt x="270980" y="120354"/>
                </a:lnTo>
                <a:lnTo>
                  <a:pt x="328276" y="85614"/>
                </a:lnTo>
                <a:lnTo>
                  <a:pt x="337277" y="81843"/>
                </a:lnTo>
                <a:lnTo>
                  <a:pt x="346819" y="80881"/>
                </a:lnTo>
                <a:lnTo>
                  <a:pt x="356268" y="82697"/>
                </a:lnTo>
                <a:lnTo>
                  <a:pt x="364991" y="87261"/>
                </a:lnTo>
                <a:lnTo>
                  <a:pt x="371899" y="94168"/>
                </a:lnTo>
                <a:lnTo>
                  <a:pt x="376413" y="102634"/>
                </a:lnTo>
                <a:lnTo>
                  <a:pt x="378304" y="112057"/>
                </a:lnTo>
                <a:lnTo>
                  <a:pt x="377486" y="120354"/>
                </a:lnTo>
                <a:close/>
              </a:path>
              <a:path w="378459" h="516889">
                <a:moveTo>
                  <a:pt x="255552" y="199872"/>
                </a:moveTo>
                <a:lnTo>
                  <a:pt x="189152" y="105207"/>
                </a:lnTo>
                <a:lnTo>
                  <a:pt x="263211" y="105207"/>
                </a:lnTo>
                <a:lnTo>
                  <a:pt x="270980" y="120354"/>
                </a:lnTo>
                <a:lnTo>
                  <a:pt x="377486" y="120354"/>
                </a:lnTo>
                <a:lnTo>
                  <a:pt x="377339" y="121836"/>
                </a:lnTo>
                <a:lnTo>
                  <a:pt x="361835" y="183577"/>
                </a:lnTo>
                <a:lnTo>
                  <a:pt x="293865" y="183577"/>
                </a:lnTo>
                <a:lnTo>
                  <a:pt x="274931" y="195102"/>
                </a:lnTo>
                <a:lnTo>
                  <a:pt x="268760" y="198030"/>
                </a:lnTo>
                <a:lnTo>
                  <a:pt x="262233" y="199630"/>
                </a:lnTo>
                <a:lnTo>
                  <a:pt x="255552" y="199872"/>
                </a:lnTo>
                <a:close/>
              </a:path>
              <a:path w="378459" h="516889">
                <a:moveTo>
                  <a:pt x="122729" y="199872"/>
                </a:moveTo>
                <a:lnTo>
                  <a:pt x="116009" y="199630"/>
                </a:lnTo>
                <a:lnTo>
                  <a:pt x="109475" y="198030"/>
                </a:lnTo>
                <a:lnTo>
                  <a:pt x="103372" y="195102"/>
                </a:lnTo>
                <a:lnTo>
                  <a:pt x="84438" y="183577"/>
                </a:lnTo>
                <a:lnTo>
                  <a:pt x="148839" y="183577"/>
                </a:lnTo>
                <a:lnTo>
                  <a:pt x="122729" y="199872"/>
                </a:lnTo>
                <a:close/>
              </a:path>
              <a:path w="378459" h="516889">
                <a:moveTo>
                  <a:pt x="294775" y="450629"/>
                </a:moveTo>
                <a:lnTo>
                  <a:pt x="226855" y="450629"/>
                </a:lnTo>
                <a:lnTo>
                  <a:pt x="293865" y="183577"/>
                </a:lnTo>
                <a:lnTo>
                  <a:pt x="361835" y="183577"/>
                </a:lnTo>
                <a:lnTo>
                  <a:pt x="294775" y="450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928" rIns="0" bIns="0" rtlCol="0" vert="horz">
            <a:spAutoFit/>
          </a:bodyPr>
          <a:lstStyle/>
          <a:p>
            <a:pPr marL="450723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Introduction</a:t>
            </a:r>
          </a:p>
        </p:txBody>
      </p:sp>
      <p:sp>
        <p:nvSpPr>
          <p:cNvPr id="32" name="object 3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  <p:sp>
        <p:nvSpPr>
          <p:cNvPr id="19" name="object 19" descr=""/>
          <p:cNvSpPr txBox="1"/>
          <p:nvPr/>
        </p:nvSpPr>
        <p:spPr>
          <a:xfrm>
            <a:off x="2232035" y="4547829"/>
            <a:ext cx="21126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95" b="1">
                <a:solidFill>
                  <a:srgbClr val="FFFFFF"/>
                </a:solidFill>
                <a:latin typeface="Trebuchet MS"/>
                <a:cs typeface="Trebuchet MS"/>
              </a:rPr>
              <a:t>Background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3324" y="5431711"/>
            <a:ext cx="531050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27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rapid</a:t>
            </a:r>
            <a:r>
              <a:rPr dirty="0" sz="2800" spc="27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dirty="0" sz="2800" spc="27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27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spc="-25" i="1">
                <a:solidFill>
                  <a:srgbClr val="FFFFFF"/>
                </a:solidFill>
                <a:latin typeface="Trebuchet MS"/>
                <a:cs typeface="Trebuchet MS"/>
              </a:rPr>
              <a:t>AI-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generated</a:t>
            </a:r>
            <a:r>
              <a:rPr dirty="0" sz="2800" spc="3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00" spc="70" i="1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2800" spc="3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(deepfakes)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raising</a:t>
            </a:r>
            <a:r>
              <a:rPr dirty="0" sz="2800" spc="355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spc="50" i="1">
                <a:solidFill>
                  <a:srgbClr val="FFFFFF"/>
                </a:solidFill>
                <a:latin typeface="Trebuchet MS"/>
                <a:cs typeface="Trebuchet MS"/>
              </a:rPr>
              <a:t>concerns</a:t>
            </a:r>
            <a:r>
              <a:rPr dirty="0" sz="2800" spc="355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60" i="1">
                <a:solidFill>
                  <a:srgbClr val="FFFFFF"/>
                </a:solidFill>
                <a:latin typeface="Trebuchet MS"/>
                <a:cs typeface="Trebuchet MS"/>
              </a:rPr>
              <a:t>   </a:t>
            </a:r>
            <a:r>
              <a:rPr dirty="0" sz="2800" spc="-20" i="1">
                <a:solidFill>
                  <a:srgbClr val="FFFFFF"/>
                </a:solidFill>
                <a:latin typeface="Trebuchet MS"/>
                <a:cs typeface="Trebuchet MS"/>
              </a:rPr>
              <a:t>media, 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cybersecurity,</a:t>
            </a:r>
            <a:r>
              <a:rPr dirty="0" sz="28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00" spc="10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ethics</a:t>
            </a:r>
            <a:r>
              <a:rPr dirty="0" sz="28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800" spc="8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33324" y="8662629"/>
            <a:ext cx="183451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challenges.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226776" y="4547829"/>
            <a:ext cx="185229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FFFFFF"/>
                </a:solidFill>
                <a:latin typeface="Trebuchet MS"/>
                <a:cs typeface="Trebuchet MS"/>
              </a:rPr>
              <a:t>Motivation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2800">
              <a:latin typeface="Trebuchet MS"/>
              <a:cs typeface="Trebuchet MS"/>
            </a:endParaRPr>
          </a:p>
          <a:p>
            <a:pPr marL="139700">
              <a:lnSpc>
                <a:spcPct val="100000"/>
              </a:lnSpc>
              <a:tabLst>
                <a:tab pos="844550" algn="l"/>
              </a:tabLst>
            </a:pPr>
            <a:r>
              <a:rPr dirty="0" sz="2800" spc="-25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10" i="1">
                <a:solidFill>
                  <a:srgbClr val="FFFFFF"/>
                </a:solidFill>
                <a:latin typeface="Trebuchet MS"/>
                <a:cs typeface="Trebuchet MS"/>
              </a:rPr>
              <a:t>faster,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796982" y="5919429"/>
            <a:ext cx="14236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methods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317901" y="5431711"/>
            <a:ext cx="1480820" cy="93980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40"/>
              </a:spcBef>
            </a:pPr>
            <a:r>
              <a:rPr dirty="0" sz="2800" spc="-30" i="1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dirty="0" sz="2800" spc="-80" i="1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28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40"/>
              </a:spcBef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thus,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88166" y="5431711"/>
            <a:ext cx="175069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  <a:tabLst>
                <a:tab pos="821690" algn="l"/>
              </a:tabLst>
            </a:pPr>
            <a:r>
              <a:rPr dirty="0" sz="2800" spc="155" i="1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20" i="1">
                <a:solidFill>
                  <a:srgbClr val="FFFFFF"/>
                </a:solidFill>
                <a:latin typeface="Trebuchet MS"/>
                <a:cs typeface="Trebuchet MS"/>
              </a:rPr>
              <a:t>need 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detection exploring </a:t>
            </a:r>
            <a:r>
              <a:rPr dirty="0" sz="2800" spc="80" i="1">
                <a:solidFill>
                  <a:srgbClr val="FFFFFF"/>
                </a:solidFill>
                <a:latin typeface="Trebuchet MS"/>
                <a:cs typeface="Trebuchet MS"/>
              </a:rPr>
              <a:t>(CPU/GPU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396335" y="6346111"/>
            <a:ext cx="340232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 marR="5080" indent="-196850">
              <a:lnSpc>
                <a:spcPct val="107100"/>
              </a:lnSpc>
              <a:spcBef>
                <a:spcPts val="100"/>
              </a:spcBef>
              <a:tabLst>
                <a:tab pos="1673860" algn="l"/>
                <a:tab pos="2446655" algn="l"/>
              </a:tabLst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parallel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computing parallelism,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85" i="1">
                <a:solidFill>
                  <a:srgbClr val="FFFFFF"/>
                </a:solidFill>
                <a:latin typeface="Trebuchet MS"/>
                <a:cs typeface="Trebuchet MS"/>
              </a:rPr>
              <a:t>multi-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666934" y="4547829"/>
            <a:ext cx="3987800" cy="1823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8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 b="1">
                <a:solidFill>
                  <a:srgbClr val="FFFFFF"/>
                </a:solidFill>
                <a:latin typeface="Trebuchet MS"/>
                <a:cs typeface="Trebuchet MS"/>
              </a:rPr>
              <a:t>Goal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2800">
              <a:latin typeface="Trebuchet MS"/>
              <a:cs typeface="Trebuchet MS"/>
            </a:endParaRPr>
          </a:p>
          <a:p>
            <a:pPr marL="226060" marR="5080" indent="-213995">
              <a:lnSpc>
                <a:spcPct val="107100"/>
              </a:lnSpc>
              <a:tabLst>
                <a:tab pos="1140460" algn="l"/>
                <a:tab pos="1591945" algn="l"/>
                <a:tab pos="3355975" algn="l"/>
                <a:tab pos="3656965" algn="l"/>
              </a:tabLst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parallel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  <a:r>
              <a:rPr dirty="0" sz="2800" spc="-105" i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800" spc="8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differentiate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60" i="1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344470" y="5431711"/>
            <a:ext cx="127190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Utilize analyze </a:t>
            </a:r>
            <a:r>
              <a:rPr dirty="0" sz="2800" spc="-20" i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3727233" y="6376629"/>
            <a:ext cx="39274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6375" algn="l"/>
              </a:tabLst>
            </a:pP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AI-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generated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60" i="1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344470" y="6833829"/>
            <a:ext cx="53105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7845" algn="l"/>
                <a:tab pos="3897629" algn="l"/>
              </a:tabLst>
            </a:pPr>
            <a:r>
              <a:rPr dirty="0" sz="2800" spc="-20" i="1">
                <a:solidFill>
                  <a:srgbClr val="FFFFFF"/>
                </a:solidFill>
                <a:latin typeface="Trebuchet MS"/>
                <a:cs typeface="Trebuchet MS"/>
              </a:rPr>
              <a:t>efficiently,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significantly</a:t>
            </a:r>
            <a:r>
              <a:rPr dirty="0" sz="28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800" spc="-10" i="1">
                <a:solidFill>
                  <a:srgbClr val="FFFFFF"/>
                </a:solidFill>
                <a:latin typeface="Trebuchet MS"/>
                <a:cs typeface="Trebuchet MS"/>
              </a:rPr>
              <a:t>reducing</a:t>
            </a:r>
            <a:endParaRPr sz="2800">
              <a:latin typeface="Trebuchet MS"/>
              <a:cs typeface="Trebuchet MS"/>
            </a:endParaRPr>
          </a:p>
        </p:txBody>
      </p:sp>
      <p:graphicFrame>
        <p:nvGraphicFramePr>
          <p:cNvPr id="31" name="object 31" descr=""/>
          <p:cNvGraphicFramePr>
            <a:graphicFrameLocks noGrp="1"/>
          </p:cNvGraphicFramePr>
          <p:nvPr/>
        </p:nvGraphicFramePr>
        <p:xfrm>
          <a:off x="614274" y="7325063"/>
          <a:ext cx="17136110" cy="1330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1335"/>
                <a:gridCol w="1826894"/>
                <a:gridCol w="1749425"/>
                <a:gridCol w="2277745"/>
                <a:gridCol w="1604009"/>
                <a:gridCol w="2178684"/>
                <a:gridCol w="1818640"/>
              </a:tblGrid>
              <a:tr h="436880">
                <a:tc>
                  <a:txBody>
                    <a:bodyPr/>
                    <a:lstStyle/>
                    <a:p>
                      <a:pPr marL="31750">
                        <a:lnSpc>
                          <a:spcPts val="3190"/>
                        </a:lnSpc>
                      </a:pPr>
                      <a:r>
                        <a:rPr dirty="0" sz="2800" spc="-55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traditional</a:t>
                      </a:r>
                      <a:r>
                        <a:rPr dirty="0" sz="2800" spc="7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19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CNN-</a:t>
                      </a:r>
                      <a:r>
                        <a:rPr dirty="0" sz="2800" spc="105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</a:t>
                      </a:r>
                      <a:r>
                        <a:rPr dirty="0" sz="2800" spc="75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detection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ts val="3190"/>
                        </a:lnSpc>
                      </a:pPr>
                      <a:r>
                        <a:rPr dirty="0" sz="2800" spc="9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GPU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3190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training,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ts val="3190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optimized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3190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345440">
                        <a:lnSpc>
                          <a:spcPts val="3190"/>
                        </a:lnSpc>
                        <a:tabLst>
                          <a:tab pos="1494155" algn="l"/>
                        </a:tabLst>
                      </a:pPr>
                      <a:r>
                        <a:rPr dirty="0" sz="2800" spc="-2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8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190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enabling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56565">
                <a:tc>
                  <a:txBody>
                    <a:bodyPr/>
                    <a:lstStyle/>
                    <a:p>
                      <a:pPr marL="31750">
                        <a:lnSpc>
                          <a:spcPts val="3350"/>
                        </a:lnSpc>
                        <a:tabLst>
                          <a:tab pos="1623060" algn="l"/>
                          <a:tab pos="2520950" algn="l"/>
                          <a:tab pos="4271645" algn="l"/>
                        </a:tabLst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methods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2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face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accuracy,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speed,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4480">
                        <a:lnSpc>
                          <a:spcPts val="3350"/>
                        </a:lnSpc>
                      </a:pPr>
                      <a:r>
                        <a:rPr dirty="0" sz="2800" spc="-4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pipelines)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3350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training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3350"/>
                        </a:lnSpc>
                        <a:tabLst>
                          <a:tab pos="648970" algn="l"/>
                        </a:tabLst>
                      </a:pPr>
                      <a:r>
                        <a:rPr dirty="0" sz="2800" spc="-25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complex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3350"/>
                        </a:lnSpc>
                        <a:tabLst>
                          <a:tab pos="1399540" algn="l"/>
                        </a:tabLst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models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25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36880">
                <a:tc>
                  <a:txBody>
                    <a:bodyPr/>
                    <a:lstStyle/>
                    <a:p>
                      <a:pPr marL="31750">
                        <a:lnSpc>
                          <a:spcPts val="3345"/>
                        </a:lnSpc>
                        <a:tabLst>
                          <a:tab pos="1061720" algn="l"/>
                          <a:tab pos="3810000" algn="l"/>
                        </a:tabLst>
                      </a:pPr>
                      <a:r>
                        <a:rPr dirty="0" sz="2800" spc="8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computational</a:t>
                      </a:r>
                      <a:r>
                        <a:rPr dirty="0" sz="280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efficiency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3345"/>
                        </a:lnSpc>
                      </a:pPr>
                      <a:r>
                        <a:rPr dirty="0" sz="2800" spc="-10" i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scale.</a:t>
                      </a:r>
                      <a:endParaRPr sz="28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8748585" y="0"/>
            <a:ext cx="9539605" cy="8703945"/>
            <a:chOff x="8748585" y="0"/>
            <a:chExt cx="9539605" cy="870394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3177" y="0"/>
              <a:ext cx="8544822" cy="4205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9761" y="1486169"/>
              <a:ext cx="4036877" cy="403687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48585" y="4580916"/>
              <a:ext cx="4036877" cy="403687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4287" y="7584738"/>
              <a:ext cx="1067939" cy="1118870"/>
            </a:xfrm>
            <a:prstGeom prst="rect">
              <a:avLst/>
            </a:prstGeom>
          </p:spPr>
        </p:pic>
      </p:grpSp>
      <p:sp>
        <p:nvSpPr>
          <p:cNvPr id="9" name="object 9" descr=""/>
          <p:cNvSpPr/>
          <p:nvPr/>
        </p:nvSpPr>
        <p:spPr>
          <a:xfrm>
            <a:off x="15014909" y="8870643"/>
            <a:ext cx="355600" cy="382270"/>
          </a:xfrm>
          <a:custGeom>
            <a:avLst/>
            <a:gdLst/>
            <a:ahLst/>
            <a:cxnLst/>
            <a:rect l="l" t="t" r="r" b="b"/>
            <a:pathLst>
              <a:path w="355600" h="382270">
                <a:moveTo>
                  <a:pt x="121510" y="382270"/>
                </a:moveTo>
                <a:lnTo>
                  <a:pt x="77287" y="382270"/>
                </a:lnTo>
                <a:lnTo>
                  <a:pt x="63202" y="381000"/>
                </a:lnTo>
                <a:lnTo>
                  <a:pt x="31014" y="355600"/>
                </a:lnTo>
                <a:lnTo>
                  <a:pt x="32542" y="346710"/>
                </a:lnTo>
                <a:lnTo>
                  <a:pt x="33647" y="344170"/>
                </a:lnTo>
                <a:lnTo>
                  <a:pt x="35286" y="341630"/>
                </a:lnTo>
                <a:lnTo>
                  <a:pt x="33014" y="340360"/>
                </a:lnTo>
                <a:lnTo>
                  <a:pt x="11183" y="290830"/>
                </a:lnTo>
                <a:lnTo>
                  <a:pt x="8985" y="219710"/>
                </a:lnTo>
                <a:lnTo>
                  <a:pt x="8882" y="215900"/>
                </a:lnTo>
                <a:lnTo>
                  <a:pt x="8780" y="212090"/>
                </a:lnTo>
                <a:lnTo>
                  <a:pt x="8711" y="209550"/>
                </a:lnTo>
                <a:lnTo>
                  <a:pt x="8248" y="186690"/>
                </a:lnTo>
                <a:lnTo>
                  <a:pt x="7909" y="175260"/>
                </a:lnTo>
                <a:lnTo>
                  <a:pt x="7830" y="172720"/>
                </a:lnTo>
                <a:lnTo>
                  <a:pt x="7201" y="158750"/>
                </a:lnTo>
                <a:lnTo>
                  <a:pt x="6004" y="143510"/>
                </a:lnTo>
                <a:lnTo>
                  <a:pt x="5898" y="142240"/>
                </a:lnTo>
                <a:lnTo>
                  <a:pt x="5791" y="140970"/>
                </a:lnTo>
                <a:lnTo>
                  <a:pt x="2530" y="123190"/>
                </a:lnTo>
                <a:lnTo>
                  <a:pt x="2020" y="118110"/>
                </a:lnTo>
                <a:lnTo>
                  <a:pt x="714" y="116840"/>
                </a:lnTo>
                <a:lnTo>
                  <a:pt x="0" y="114300"/>
                </a:lnTo>
                <a:lnTo>
                  <a:pt x="41" y="110490"/>
                </a:lnTo>
                <a:lnTo>
                  <a:pt x="566" y="107950"/>
                </a:lnTo>
                <a:lnTo>
                  <a:pt x="1540" y="106680"/>
                </a:lnTo>
                <a:lnTo>
                  <a:pt x="1675" y="102870"/>
                </a:lnTo>
                <a:lnTo>
                  <a:pt x="2148" y="99060"/>
                </a:lnTo>
                <a:lnTo>
                  <a:pt x="4168" y="91440"/>
                </a:lnTo>
                <a:lnTo>
                  <a:pt x="8411" y="88900"/>
                </a:lnTo>
                <a:lnTo>
                  <a:pt x="14170" y="88900"/>
                </a:lnTo>
                <a:lnTo>
                  <a:pt x="14757" y="87630"/>
                </a:lnTo>
                <a:lnTo>
                  <a:pt x="47438" y="57150"/>
                </a:lnTo>
                <a:lnTo>
                  <a:pt x="64586" y="43180"/>
                </a:lnTo>
                <a:lnTo>
                  <a:pt x="71005" y="36830"/>
                </a:lnTo>
                <a:lnTo>
                  <a:pt x="77360" y="31750"/>
                </a:lnTo>
                <a:lnTo>
                  <a:pt x="83563" y="26670"/>
                </a:lnTo>
                <a:lnTo>
                  <a:pt x="94484" y="19050"/>
                </a:lnTo>
                <a:lnTo>
                  <a:pt x="105742" y="15240"/>
                </a:lnTo>
                <a:lnTo>
                  <a:pt x="144599" y="15240"/>
                </a:lnTo>
                <a:lnTo>
                  <a:pt x="186771" y="12700"/>
                </a:lnTo>
                <a:lnTo>
                  <a:pt x="291672" y="0"/>
                </a:lnTo>
                <a:lnTo>
                  <a:pt x="323338" y="0"/>
                </a:lnTo>
                <a:lnTo>
                  <a:pt x="329187" y="5080"/>
                </a:lnTo>
                <a:lnTo>
                  <a:pt x="331803" y="17780"/>
                </a:lnTo>
                <a:lnTo>
                  <a:pt x="330826" y="22860"/>
                </a:lnTo>
                <a:lnTo>
                  <a:pt x="328345" y="26670"/>
                </a:lnTo>
                <a:lnTo>
                  <a:pt x="329503" y="27940"/>
                </a:lnTo>
                <a:lnTo>
                  <a:pt x="330510" y="29210"/>
                </a:lnTo>
                <a:lnTo>
                  <a:pt x="333245" y="34290"/>
                </a:lnTo>
                <a:lnTo>
                  <a:pt x="333635" y="36830"/>
                </a:lnTo>
                <a:lnTo>
                  <a:pt x="332321" y="40640"/>
                </a:lnTo>
                <a:lnTo>
                  <a:pt x="276139" y="40640"/>
                </a:lnTo>
                <a:lnTo>
                  <a:pt x="251115" y="44450"/>
                </a:lnTo>
                <a:lnTo>
                  <a:pt x="178685" y="52070"/>
                </a:lnTo>
                <a:lnTo>
                  <a:pt x="107645" y="52070"/>
                </a:lnTo>
                <a:lnTo>
                  <a:pt x="91766" y="66040"/>
                </a:lnTo>
                <a:lnTo>
                  <a:pt x="86361" y="69850"/>
                </a:lnTo>
                <a:lnTo>
                  <a:pt x="79341" y="74930"/>
                </a:lnTo>
                <a:lnTo>
                  <a:pt x="124481" y="74930"/>
                </a:lnTo>
                <a:lnTo>
                  <a:pt x="165023" y="80010"/>
                </a:lnTo>
                <a:lnTo>
                  <a:pt x="204808" y="87630"/>
                </a:lnTo>
                <a:lnTo>
                  <a:pt x="221472" y="90170"/>
                </a:lnTo>
                <a:lnTo>
                  <a:pt x="229518" y="92710"/>
                </a:lnTo>
                <a:lnTo>
                  <a:pt x="289181" y="92710"/>
                </a:lnTo>
                <a:lnTo>
                  <a:pt x="286922" y="99060"/>
                </a:lnTo>
                <a:lnTo>
                  <a:pt x="282479" y="106680"/>
                </a:lnTo>
                <a:lnTo>
                  <a:pt x="91520" y="106680"/>
                </a:lnTo>
                <a:lnTo>
                  <a:pt x="70705" y="107950"/>
                </a:lnTo>
                <a:lnTo>
                  <a:pt x="51642" y="110490"/>
                </a:lnTo>
                <a:lnTo>
                  <a:pt x="34390" y="115570"/>
                </a:lnTo>
                <a:lnTo>
                  <a:pt x="38681" y="130810"/>
                </a:lnTo>
                <a:lnTo>
                  <a:pt x="41137" y="148590"/>
                </a:lnTo>
                <a:lnTo>
                  <a:pt x="42354" y="166370"/>
                </a:lnTo>
                <a:lnTo>
                  <a:pt x="42929" y="182880"/>
                </a:lnTo>
                <a:lnTo>
                  <a:pt x="43242" y="193040"/>
                </a:lnTo>
                <a:lnTo>
                  <a:pt x="43948" y="205740"/>
                </a:lnTo>
                <a:lnTo>
                  <a:pt x="45087" y="233680"/>
                </a:lnTo>
                <a:lnTo>
                  <a:pt x="45139" y="234950"/>
                </a:lnTo>
                <a:lnTo>
                  <a:pt x="45842" y="247650"/>
                </a:lnTo>
                <a:lnTo>
                  <a:pt x="46438" y="255270"/>
                </a:lnTo>
                <a:lnTo>
                  <a:pt x="46538" y="256540"/>
                </a:lnTo>
                <a:lnTo>
                  <a:pt x="46637" y="257810"/>
                </a:lnTo>
                <a:lnTo>
                  <a:pt x="46736" y="259080"/>
                </a:lnTo>
                <a:lnTo>
                  <a:pt x="46836" y="260350"/>
                </a:lnTo>
                <a:lnTo>
                  <a:pt x="48261" y="274320"/>
                </a:lnTo>
                <a:lnTo>
                  <a:pt x="48951" y="279400"/>
                </a:lnTo>
                <a:lnTo>
                  <a:pt x="51374" y="290830"/>
                </a:lnTo>
                <a:lnTo>
                  <a:pt x="53306" y="299720"/>
                </a:lnTo>
                <a:lnTo>
                  <a:pt x="54823" y="309880"/>
                </a:lnTo>
                <a:lnTo>
                  <a:pt x="55195" y="314960"/>
                </a:lnTo>
                <a:lnTo>
                  <a:pt x="55191" y="322580"/>
                </a:lnTo>
                <a:lnTo>
                  <a:pt x="54812" y="327660"/>
                </a:lnTo>
                <a:lnTo>
                  <a:pt x="54381" y="331470"/>
                </a:lnTo>
                <a:lnTo>
                  <a:pt x="53243" y="334010"/>
                </a:lnTo>
                <a:lnTo>
                  <a:pt x="51621" y="335280"/>
                </a:lnTo>
                <a:lnTo>
                  <a:pt x="52241" y="335280"/>
                </a:lnTo>
                <a:lnTo>
                  <a:pt x="58050" y="337820"/>
                </a:lnTo>
                <a:lnTo>
                  <a:pt x="64382" y="339090"/>
                </a:lnTo>
                <a:lnTo>
                  <a:pt x="71282" y="341630"/>
                </a:lnTo>
                <a:lnTo>
                  <a:pt x="278130" y="341630"/>
                </a:lnTo>
                <a:lnTo>
                  <a:pt x="276470" y="342900"/>
                </a:lnTo>
                <a:lnTo>
                  <a:pt x="262646" y="353060"/>
                </a:lnTo>
                <a:lnTo>
                  <a:pt x="248182" y="363220"/>
                </a:lnTo>
                <a:lnTo>
                  <a:pt x="234858" y="363220"/>
                </a:lnTo>
                <a:lnTo>
                  <a:pt x="209666" y="368300"/>
                </a:lnTo>
                <a:lnTo>
                  <a:pt x="168760" y="375920"/>
                </a:lnTo>
                <a:lnTo>
                  <a:pt x="121510" y="382270"/>
                </a:lnTo>
                <a:close/>
              </a:path>
              <a:path w="355600" h="382270">
                <a:moveTo>
                  <a:pt x="289181" y="92710"/>
                </a:moveTo>
                <a:lnTo>
                  <a:pt x="229518" y="92710"/>
                </a:lnTo>
                <a:lnTo>
                  <a:pt x="234880" y="87630"/>
                </a:lnTo>
                <a:lnTo>
                  <a:pt x="240163" y="82550"/>
                </a:lnTo>
                <a:lnTo>
                  <a:pt x="245368" y="77470"/>
                </a:lnTo>
                <a:lnTo>
                  <a:pt x="261806" y="60960"/>
                </a:lnTo>
                <a:lnTo>
                  <a:pt x="269495" y="54610"/>
                </a:lnTo>
                <a:lnTo>
                  <a:pt x="280564" y="43180"/>
                </a:lnTo>
                <a:lnTo>
                  <a:pt x="284561" y="40640"/>
                </a:lnTo>
                <a:lnTo>
                  <a:pt x="332321" y="40640"/>
                </a:lnTo>
                <a:lnTo>
                  <a:pt x="330132" y="46990"/>
                </a:lnTo>
                <a:lnTo>
                  <a:pt x="326041" y="53340"/>
                </a:lnTo>
                <a:lnTo>
                  <a:pt x="319658" y="58420"/>
                </a:lnTo>
                <a:lnTo>
                  <a:pt x="319872" y="59690"/>
                </a:lnTo>
                <a:lnTo>
                  <a:pt x="320040" y="59690"/>
                </a:lnTo>
                <a:lnTo>
                  <a:pt x="320163" y="60960"/>
                </a:lnTo>
                <a:lnTo>
                  <a:pt x="322837" y="81280"/>
                </a:lnTo>
                <a:lnTo>
                  <a:pt x="322952" y="83820"/>
                </a:lnTo>
                <a:lnTo>
                  <a:pt x="292344" y="83820"/>
                </a:lnTo>
                <a:lnTo>
                  <a:pt x="289181" y="92710"/>
                </a:lnTo>
                <a:close/>
              </a:path>
              <a:path w="355600" h="382270">
                <a:moveTo>
                  <a:pt x="154325" y="53340"/>
                </a:moveTo>
                <a:lnTo>
                  <a:pt x="113091" y="53340"/>
                </a:lnTo>
                <a:lnTo>
                  <a:pt x="107645" y="52070"/>
                </a:lnTo>
                <a:lnTo>
                  <a:pt x="178685" y="52070"/>
                </a:lnTo>
                <a:lnTo>
                  <a:pt x="154325" y="53340"/>
                </a:lnTo>
                <a:close/>
              </a:path>
              <a:path w="355600" h="382270">
                <a:moveTo>
                  <a:pt x="124481" y="74930"/>
                </a:moveTo>
                <a:lnTo>
                  <a:pt x="79341" y="74930"/>
                </a:lnTo>
                <a:lnTo>
                  <a:pt x="89883" y="73660"/>
                </a:lnTo>
                <a:lnTo>
                  <a:pt x="112425" y="73660"/>
                </a:lnTo>
                <a:lnTo>
                  <a:pt x="124481" y="74930"/>
                </a:lnTo>
                <a:close/>
              </a:path>
              <a:path w="355600" h="382270">
                <a:moveTo>
                  <a:pt x="321900" y="152400"/>
                </a:moveTo>
                <a:lnTo>
                  <a:pt x="254068" y="152400"/>
                </a:lnTo>
                <a:lnTo>
                  <a:pt x="254836" y="151130"/>
                </a:lnTo>
                <a:lnTo>
                  <a:pt x="262421" y="143510"/>
                </a:lnTo>
                <a:lnTo>
                  <a:pt x="270560" y="134620"/>
                </a:lnTo>
                <a:lnTo>
                  <a:pt x="279304" y="127000"/>
                </a:lnTo>
                <a:lnTo>
                  <a:pt x="288705" y="119380"/>
                </a:lnTo>
                <a:lnTo>
                  <a:pt x="289181" y="110490"/>
                </a:lnTo>
                <a:lnTo>
                  <a:pt x="289892" y="102870"/>
                </a:lnTo>
                <a:lnTo>
                  <a:pt x="290919" y="93980"/>
                </a:lnTo>
                <a:lnTo>
                  <a:pt x="292344" y="83820"/>
                </a:lnTo>
                <a:lnTo>
                  <a:pt x="322952" y="83820"/>
                </a:lnTo>
                <a:lnTo>
                  <a:pt x="323645" y="99060"/>
                </a:lnTo>
                <a:lnTo>
                  <a:pt x="323547" y="110490"/>
                </a:lnTo>
                <a:lnTo>
                  <a:pt x="321969" y="151130"/>
                </a:lnTo>
                <a:lnTo>
                  <a:pt x="321900" y="152400"/>
                </a:lnTo>
                <a:close/>
              </a:path>
              <a:path w="355600" h="382270">
                <a:moveTo>
                  <a:pt x="212555" y="175260"/>
                </a:moveTo>
                <a:lnTo>
                  <a:pt x="210074" y="175260"/>
                </a:lnTo>
                <a:lnTo>
                  <a:pt x="204648" y="173990"/>
                </a:lnTo>
                <a:lnTo>
                  <a:pt x="200327" y="170180"/>
                </a:lnTo>
                <a:lnTo>
                  <a:pt x="200145" y="166370"/>
                </a:lnTo>
                <a:lnTo>
                  <a:pt x="200023" y="163830"/>
                </a:lnTo>
                <a:lnTo>
                  <a:pt x="200792" y="154940"/>
                </a:lnTo>
                <a:lnTo>
                  <a:pt x="203627" y="147320"/>
                </a:lnTo>
                <a:lnTo>
                  <a:pt x="207730" y="139700"/>
                </a:lnTo>
                <a:lnTo>
                  <a:pt x="212304" y="134620"/>
                </a:lnTo>
                <a:lnTo>
                  <a:pt x="211593" y="127000"/>
                </a:lnTo>
                <a:lnTo>
                  <a:pt x="165316" y="115570"/>
                </a:lnTo>
                <a:lnTo>
                  <a:pt x="114028" y="107950"/>
                </a:lnTo>
                <a:lnTo>
                  <a:pt x="91520" y="106680"/>
                </a:lnTo>
                <a:lnTo>
                  <a:pt x="282479" y="106680"/>
                </a:lnTo>
                <a:lnTo>
                  <a:pt x="278777" y="113030"/>
                </a:lnTo>
                <a:lnTo>
                  <a:pt x="269179" y="124460"/>
                </a:lnTo>
                <a:lnTo>
                  <a:pt x="259399" y="135890"/>
                </a:lnTo>
                <a:lnTo>
                  <a:pt x="257255" y="137160"/>
                </a:lnTo>
                <a:lnTo>
                  <a:pt x="255078" y="139700"/>
                </a:lnTo>
                <a:lnTo>
                  <a:pt x="252860" y="142240"/>
                </a:lnTo>
                <a:lnTo>
                  <a:pt x="253678" y="148590"/>
                </a:lnTo>
                <a:lnTo>
                  <a:pt x="254068" y="152400"/>
                </a:lnTo>
                <a:lnTo>
                  <a:pt x="321900" y="152400"/>
                </a:lnTo>
                <a:lnTo>
                  <a:pt x="321455" y="163830"/>
                </a:lnTo>
                <a:lnTo>
                  <a:pt x="321402" y="166370"/>
                </a:lnTo>
                <a:lnTo>
                  <a:pt x="321324" y="170180"/>
                </a:lnTo>
                <a:lnTo>
                  <a:pt x="321245" y="173990"/>
                </a:lnTo>
                <a:lnTo>
                  <a:pt x="214510" y="173990"/>
                </a:lnTo>
                <a:lnTo>
                  <a:pt x="212555" y="175260"/>
                </a:lnTo>
                <a:close/>
              </a:path>
              <a:path w="355600" h="382270">
                <a:moveTo>
                  <a:pt x="278130" y="341630"/>
                </a:moveTo>
                <a:lnTo>
                  <a:pt x="107356" y="341630"/>
                </a:lnTo>
                <a:lnTo>
                  <a:pt x="121534" y="340360"/>
                </a:lnTo>
                <a:lnTo>
                  <a:pt x="139699" y="337820"/>
                </a:lnTo>
                <a:lnTo>
                  <a:pt x="162628" y="335280"/>
                </a:lnTo>
                <a:lnTo>
                  <a:pt x="205204" y="327660"/>
                </a:lnTo>
                <a:lnTo>
                  <a:pt x="225111" y="322580"/>
                </a:lnTo>
                <a:lnTo>
                  <a:pt x="224039" y="320040"/>
                </a:lnTo>
                <a:lnTo>
                  <a:pt x="223953" y="316230"/>
                </a:lnTo>
                <a:lnTo>
                  <a:pt x="224889" y="312420"/>
                </a:lnTo>
                <a:lnTo>
                  <a:pt x="223991" y="299720"/>
                </a:lnTo>
                <a:lnTo>
                  <a:pt x="222526" y="275590"/>
                </a:lnTo>
                <a:lnTo>
                  <a:pt x="220124" y="234950"/>
                </a:lnTo>
                <a:lnTo>
                  <a:pt x="217467" y="194310"/>
                </a:lnTo>
                <a:lnTo>
                  <a:pt x="216066" y="175260"/>
                </a:lnTo>
                <a:lnTo>
                  <a:pt x="215972" y="173990"/>
                </a:lnTo>
                <a:lnTo>
                  <a:pt x="321245" y="173990"/>
                </a:lnTo>
                <a:lnTo>
                  <a:pt x="321301" y="186690"/>
                </a:lnTo>
                <a:lnTo>
                  <a:pt x="321816" y="201930"/>
                </a:lnTo>
                <a:lnTo>
                  <a:pt x="322193" y="208280"/>
                </a:lnTo>
                <a:lnTo>
                  <a:pt x="286536" y="208280"/>
                </a:lnTo>
                <a:lnTo>
                  <a:pt x="280219" y="217170"/>
                </a:lnTo>
                <a:lnTo>
                  <a:pt x="275110" y="224790"/>
                </a:lnTo>
                <a:lnTo>
                  <a:pt x="272469" y="228600"/>
                </a:lnTo>
                <a:lnTo>
                  <a:pt x="323911" y="228600"/>
                </a:lnTo>
                <a:lnTo>
                  <a:pt x="324952" y="237490"/>
                </a:lnTo>
                <a:lnTo>
                  <a:pt x="327783" y="251460"/>
                </a:lnTo>
                <a:lnTo>
                  <a:pt x="291071" y="251460"/>
                </a:lnTo>
                <a:lnTo>
                  <a:pt x="286273" y="255270"/>
                </a:lnTo>
                <a:lnTo>
                  <a:pt x="281258" y="260350"/>
                </a:lnTo>
                <a:lnTo>
                  <a:pt x="273816" y="269240"/>
                </a:lnTo>
                <a:lnTo>
                  <a:pt x="266821" y="278130"/>
                </a:lnTo>
                <a:lnTo>
                  <a:pt x="265318" y="280670"/>
                </a:lnTo>
                <a:lnTo>
                  <a:pt x="350511" y="280670"/>
                </a:lnTo>
                <a:lnTo>
                  <a:pt x="346933" y="285750"/>
                </a:lnTo>
                <a:lnTo>
                  <a:pt x="341387" y="290830"/>
                </a:lnTo>
                <a:lnTo>
                  <a:pt x="335496" y="294640"/>
                </a:lnTo>
                <a:lnTo>
                  <a:pt x="331836" y="297180"/>
                </a:lnTo>
                <a:lnTo>
                  <a:pt x="316455" y="308610"/>
                </a:lnTo>
                <a:lnTo>
                  <a:pt x="309570" y="314960"/>
                </a:lnTo>
                <a:lnTo>
                  <a:pt x="302584" y="321310"/>
                </a:lnTo>
                <a:lnTo>
                  <a:pt x="289750" y="332740"/>
                </a:lnTo>
                <a:lnTo>
                  <a:pt x="278130" y="341630"/>
                </a:lnTo>
                <a:close/>
              </a:path>
              <a:path w="355600" h="382270">
                <a:moveTo>
                  <a:pt x="323911" y="228600"/>
                </a:moveTo>
                <a:lnTo>
                  <a:pt x="272469" y="228600"/>
                </a:lnTo>
                <a:lnTo>
                  <a:pt x="274633" y="227330"/>
                </a:lnTo>
                <a:lnTo>
                  <a:pt x="285127" y="220980"/>
                </a:lnTo>
                <a:lnTo>
                  <a:pt x="286035" y="219710"/>
                </a:lnTo>
                <a:lnTo>
                  <a:pt x="286968" y="219710"/>
                </a:lnTo>
                <a:lnTo>
                  <a:pt x="286822" y="217170"/>
                </a:lnTo>
                <a:lnTo>
                  <a:pt x="286750" y="215900"/>
                </a:lnTo>
                <a:lnTo>
                  <a:pt x="286610" y="212090"/>
                </a:lnTo>
                <a:lnTo>
                  <a:pt x="286536" y="208280"/>
                </a:lnTo>
                <a:lnTo>
                  <a:pt x="322193" y="208280"/>
                </a:lnTo>
                <a:lnTo>
                  <a:pt x="322870" y="219710"/>
                </a:lnTo>
                <a:lnTo>
                  <a:pt x="323911" y="228600"/>
                </a:lnTo>
                <a:close/>
              </a:path>
              <a:path w="355600" h="382270">
                <a:moveTo>
                  <a:pt x="353629" y="273050"/>
                </a:moveTo>
                <a:lnTo>
                  <a:pt x="297462" y="273050"/>
                </a:lnTo>
                <a:lnTo>
                  <a:pt x="294845" y="266700"/>
                </a:lnTo>
                <a:lnTo>
                  <a:pt x="292730" y="259080"/>
                </a:lnTo>
                <a:lnTo>
                  <a:pt x="291071" y="251460"/>
                </a:lnTo>
                <a:lnTo>
                  <a:pt x="327783" y="251460"/>
                </a:lnTo>
                <a:lnTo>
                  <a:pt x="328554" y="255270"/>
                </a:lnTo>
                <a:lnTo>
                  <a:pt x="328978" y="256540"/>
                </a:lnTo>
                <a:lnTo>
                  <a:pt x="329187" y="257810"/>
                </a:lnTo>
                <a:lnTo>
                  <a:pt x="344413" y="257810"/>
                </a:lnTo>
                <a:lnTo>
                  <a:pt x="352307" y="260350"/>
                </a:lnTo>
                <a:lnTo>
                  <a:pt x="355125" y="265430"/>
                </a:lnTo>
                <a:lnTo>
                  <a:pt x="354073" y="271780"/>
                </a:lnTo>
                <a:lnTo>
                  <a:pt x="353629" y="273050"/>
                </a:lnTo>
                <a:close/>
              </a:path>
              <a:path w="355600" h="382270">
                <a:moveTo>
                  <a:pt x="344413" y="257810"/>
                </a:moveTo>
                <a:lnTo>
                  <a:pt x="329187" y="257810"/>
                </a:lnTo>
                <a:lnTo>
                  <a:pt x="332740" y="256540"/>
                </a:lnTo>
                <a:lnTo>
                  <a:pt x="341928" y="256540"/>
                </a:lnTo>
                <a:lnTo>
                  <a:pt x="344413" y="257810"/>
                </a:lnTo>
                <a:close/>
              </a:path>
              <a:path w="355600" h="382270">
                <a:moveTo>
                  <a:pt x="350511" y="280670"/>
                </a:moveTo>
                <a:lnTo>
                  <a:pt x="265318" y="280670"/>
                </a:lnTo>
                <a:lnTo>
                  <a:pt x="269663" y="278130"/>
                </a:lnTo>
                <a:lnTo>
                  <a:pt x="273824" y="275590"/>
                </a:lnTo>
                <a:lnTo>
                  <a:pt x="280922" y="269240"/>
                </a:lnTo>
                <a:lnTo>
                  <a:pt x="284594" y="267970"/>
                </a:lnTo>
                <a:lnTo>
                  <a:pt x="291794" y="269240"/>
                </a:lnTo>
                <a:lnTo>
                  <a:pt x="294973" y="270510"/>
                </a:lnTo>
                <a:lnTo>
                  <a:pt x="297462" y="273050"/>
                </a:lnTo>
                <a:lnTo>
                  <a:pt x="353629" y="273050"/>
                </a:lnTo>
                <a:lnTo>
                  <a:pt x="351406" y="279400"/>
                </a:lnTo>
                <a:lnTo>
                  <a:pt x="350511" y="280670"/>
                </a:lnTo>
                <a:close/>
              </a:path>
              <a:path w="355600" h="382270">
                <a:moveTo>
                  <a:pt x="245911" y="364490"/>
                </a:moveTo>
                <a:lnTo>
                  <a:pt x="236644" y="364490"/>
                </a:lnTo>
                <a:lnTo>
                  <a:pt x="234858" y="363220"/>
                </a:lnTo>
                <a:lnTo>
                  <a:pt x="248182" y="363220"/>
                </a:lnTo>
                <a:lnTo>
                  <a:pt x="245911" y="364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987" rIns="0" bIns="0" rtlCol="0" vert="horz">
            <a:spAutoFit/>
          </a:bodyPr>
          <a:lstStyle/>
          <a:p>
            <a:pPr marL="591121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Dataset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531" y="3092531"/>
            <a:ext cx="123825" cy="12382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71691" y="2854470"/>
            <a:ext cx="64706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8155" algn="l"/>
                <a:tab pos="4434840" algn="l"/>
                <a:tab pos="5744210" algn="l"/>
              </a:tabLst>
            </a:pPr>
            <a:r>
              <a:rPr dirty="0" sz="3200" spc="-10" i="1">
                <a:solidFill>
                  <a:srgbClr val="FFFFFF"/>
                </a:solidFill>
                <a:latin typeface="Trebuchet MS"/>
                <a:cs typeface="Trebuchet MS"/>
              </a:rPr>
              <a:t>Source: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10" i="1">
                <a:solidFill>
                  <a:srgbClr val="FFFFFF"/>
                </a:solidFill>
                <a:latin typeface="Trebuchet MS"/>
                <a:cs typeface="Trebuchet MS"/>
              </a:rPr>
              <a:t>Shutterstock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-10" i="1">
                <a:solidFill>
                  <a:srgbClr val="FFFFFF"/>
                </a:solidFill>
                <a:latin typeface="Trebuchet MS"/>
                <a:cs typeface="Trebuchet MS"/>
              </a:rPr>
              <a:t>(real)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200" spc="9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531" y="4664156"/>
            <a:ext cx="123825" cy="12382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5568" y="5183269"/>
            <a:ext cx="133350" cy="133349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55568" y="5707144"/>
            <a:ext cx="133350" cy="133349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55568" y="6231019"/>
            <a:ext cx="133350" cy="133349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531" y="6759657"/>
            <a:ext cx="123825" cy="1238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74531" y="7283531"/>
            <a:ext cx="123825" cy="123824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271691" y="3342074"/>
            <a:ext cx="6470015" cy="421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100"/>
              </a:spcBef>
            </a:pPr>
            <a:r>
              <a:rPr dirty="0" sz="3200" spc="-35" i="1">
                <a:solidFill>
                  <a:srgbClr val="FFFFFF"/>
                </a:solidFill>
                <a:latin typeface="Trebuchet MS"/>
                <a:cs typeface="Trebuchet MS"/>
              </a:rPr>
              <a:t>state-</a:t>
            </a:r>
            <a:r>
              <a:rPr dirty="0" sz="3200" spc="-20" i="1">
                <a:solidFill>
                  <a:srgbClr val="FFFFFF"/>
                </a:solidFill>
                <a:latin typeface="Trebuchet MS"/>
                <a:cs typeface="Trebuchet MS"/>
              </a:rPr>
              <a:t>of-</a:t>
            </a:r>
            <a:r>
              <a:rPr dirty="0" sz="3200" spc="-70" i="1">
                <a:solidFill>
                  <a:srgbClr val="FFFFFF"/>
                </a:solidFill>
                <a:latin typeface="Trebuchet MS"/>
                <a:cs typeface="Trebuchet MS"/>
              </a:rPr>
              <a:t>the-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art</a:t>
            </a:r>
            <a:r>
              <a:rPr dirty="0" sz="32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dirty="0" sz="320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 i="1">
                <a:solidFill>
                  <a:srgbClr val="FFFFFF"/>
                </a:solidFill>
                <a:latin typeface="Trebuchet MS"/>
                <a:cs typeface="Trebuchet MS"/>
              </a:rPr>
              <a:t>models </a:t>
            </a:r>
            <a:r>
              <a:rPr dirty="0" sz="3200" spc="-20" i="1">
                <a:solidFill>
                  <a:srgbClr val="FFFFFF"/>
                </a:solidFill>
                <a:latin typeface="Trebuchet MS"/>
                <a:cs typeface="Trebuchet MS"/>
              </a:rPr>
              <a:t>(AI)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dirty="0" sz="3200" spc="-20" i="1">
                <a:solidFill>
                  <a:srgbClr val="FFFFFF"/>
                </a:solidFill>
                <a:latin typeface="Trebuchet MS"/>
                <a:cs typeface="Trebuchet MS"/>
              </a:rPr>
              <a:t>Size:</a:t>
            </a:r>
            <a:endParaRPr sz="3200">
              <a:latin typeface="Trebuchet MS"/>
              <a:cs typeface="Trebuchet MS"/>
            </a:endParaRPr>
          </a:p>
          <a:p>
            <a:pPr marL="702945" marR="1181735">
              <a:lnSpc>
                <a:spcPct val="107400"/>
              </a:lnSpc>
            </a:pPr>
            <a:r>
              <a:rPr dirty="0" sz="3200" spc="-105" i="1">
                <a:solidFill>
                  <a:srgbClr val="FFFFFF"/>
                </a:solidFill>
                <a:latin typeface="Trebuchet MS"/>
                <a:cs typeface="Trebuchet MS"/>
              </a:rPr>
              <a:t>Training:</a:t>
            </a:r>
            <a:r>
              <a:rPr dirty="0" sz="32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45" i="1">
                <a:solidFill>
                  <a:srgbClr val="FFFFFF"/>
                </a:solidFill>
                <a:latin typeface="Trebuchet MS"/>
                <a:cs typeface="Trebuchet MS"/>
              </a:rPr>
              <a:t>~80,000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5" i="1">
                <a:solidFill>
                  <a:srgbClr val="FFFFFF"/>
                </a:solidFill>
                <a:latin typeface="Trebuchet MS"/>
                <a:cs typeface="Trebuchet MS"/>
              </a:rPr>
              <a:t>images </a:t>
            </a:r>
            <a:r>
              <a:rPr dirty="0" sz="3200" spc="-105" i="1">
                <a:solidFill>
                  <a:srgbClr val="FFFFFF"/>
                </a:solidFill>
                <a:latin typeface="Trebuchet MS"/>
                <a:cs typeface="Trebuchet MS"/>
              </a:rPr>
              <a:t>Testing: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5" i="1">
                <a:solidFill>
                  <a:srgbClr val="FFFFFF"/>
                </a:solidFill>
                <a:latin typeface="Trebuchet MS"/>
                <a:cs typeface="Trebuchet MS"/>
              </a:rPr>
              <a:t>~5,500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5" i="1">
                <a:solidFill>
                  <a:srgbClr val="FFFFFF"/>
                </a:solidFill>
                <a:latin typeface="Trebuchet MS"/>
                <a:cs typeface="Trebuchet MS"/>
              </a:rPr>
              <a:t>images </a:t>
            </a:r>
            <a:r>
              <a:rPr dirty="0" sz="3200" spc="-140" i="1">
                <a:solidFill>
                  <a:srgbClr val="FFFFFF"/>
                </a:solidFill>
                <a:latin typeface="Trebuchet MS"/>
                <a:cs typeface="Trebuchet MS"/>
              </a:rPr>
              <a:t>Total:</a:t>
            </a:r>
            <a:r>
              <a:rPr dirty="0" sz="320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290" i="1">
                <a:solidFill>
                  <a:srgbClr val="FFFFFF"/>
                </a:solidFill>
                <a:latin typeface="Trebuchet MS"/>
                <a:cs typeface="Trebuchet MS"/>
              </a:rPr>
              <a:t>~11.5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 i="1">
                <a:solidFill>
                  <a:srgbClr val="FFFFFF"/>
                </a:solidFill>
                <a:latin typeface="Trebuchet MS"/>
                <a:cs typeface="Trebuchet MS"/>
              </a:rPr>
              <a:t>GB</a:t>
            </a:r>
            <a:endParaRPr sz="3200">
              <a:latin typeface="Trebuchet MS"/>
              <a:cs typeface="Trebuchet MS"/>
            </a:endParaRPr>
          </a:p>
          <a:p>
            <a:pPr marL="12700" marR="189865">
              <a:lnSpc>
                <a:spcPct val="107400"/>
              </a:lnSpc>
            </a:pPr>
            <a:r>
              <a:rPr dirty="0" sz="3200" spc="95" i="1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80" i="1">
                <a:solidFill>
                  <a:srgbClr val="FFFFFF"/>
                </a:solidFill>
                <a:latin typeface="Trebuchet MS"/>
                <a:cs typeface="Trebuchet MS"/>
              </a:rPr>
              <a:t>Resolution: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70" i="1">
                <a:solidFill>
                  <a:srgbClr val="FFFFFF"/>
                </a:solidFill>
                <a:latin typeface="Trebuchet MS"/>
                <a:cs typeface="Trebuchet MS"/>
              </a:rPr>
              <a:t>~700x700</a:t>
            </a:r>
            <a:r>
              <a:rPr dirty="0" sz="32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0" i="1">
                <a:solidFill>
                  <a:srgbClr val="FFFFFF"/>
                </a:solidFill>
                <a:latin typeface="Trebuchet MS"/>
                <a:cs typeface="Trebuchet MS"/>
              </a:rPr>
              <a:t>pixels </a:t>
            </a:r>
            <a:r>
              <a:rPr dirty="0" sz="3200" spc="-20" i="1">
                <a:solidFill>
                  <a:srgbClr val="FFFFFF"/>
                </a:solidFill>
                <a:latin typeface="Trebuchet MS"/>
                <a:cs typeface="Trebuchet MS"/>
              </a:rPr>
              <a:t>Labels:</a:t>
            </a:r>
            <a:r>
              <a:rPr dirty="0" sz="32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dirty="0" sz="32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65" i="1">
                <a:solidFill>
                  <a:srgbClr val="FFFFFF"/>
                </a:solidFill>
                <a:latin typeface="Trebuchet MS"/>
                <a:cs typeface="Trebuchet MS"/>
              </a:rPr>
              <a:t>(0)</a:t>
            </a:r>
            <a:r>
              <a:rPr dirty="0" sz="32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60" i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2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AI-generated</a:t>
            </a:r>
            <a:r>
              <a:rPr dirty="0" sz="32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380" i="1">
                <a:solidFill>
                  <a:srgbClr val="FFFFFF"/>
                </a:solidFill>
                <a:latin typeface="Trebuchet MS"/>
                <a:cs typeface="Trebuchet MS"/>
              </a:rPr>
              <a:t>(1)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  <p:sp>
        <p:nvSpPr>
          <p:cNvPr id="20" name="object 20" descr=""/>
          <p:cNvSpPr txBox="1"/>
          <p:nvPr/>
        </p:nvSpPr>
        <p:spPr>
          <a:xfrm>
            <a:off x="14252579" y="6839212"/>
            <a:ext cx="200596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105" b="1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dirty="0" sz="34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b="1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34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35" b="1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7" y="0"/>
            <a:ext cx="8544822" cy="4205480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4297948" y="8477261"/>
            <a:ext cx="1540510" cy="1082675"/>
          </a:xfrm>
          <a:custGeom>
            <a:avLst/>
            <a:gdLst/>
            <a:ahLst/>
            <a:cxnLst/>
            <a:rect l="l" t="t" r="r" b="b"/>
            <a:pathLst>
              <a:path w="1540510" h="1082675">
                <a:moveTo>
                  <a:pt x="1449491" y="180888"/>
                </a:moveTo>
                <a:lnTo>
                  <a:pt x="90444" y="180888"/>
                </a:lnTo>
                <a:lnTo>
                  <a:pt x="55272" y="173770"/>
                </a:lnTo>
                <a:lnTo>
                  <a:pt x="26520" y="154368"/>
                </a:lnTo>
                <a:lnTo>
                  <a:pt x="7118" y="125616"/>
                </a:lnTo>
                <a:lnTo>
                  <a:pt x="0" y="90444"/>
                </a:lnTo>
                <a:lnTo>
                  <a:pt x="7118" y="55272"/>
                </a:lnTo>
                <a:lnTo>
                  <a:pt x="26520" y="26520"/>
                </a:lnTo>
                <a:lnTo>
                  <a:pt x="55272" y="7118"/>
                </a:lnTo>
                <a:lnTo>
                  <a:pt x="90444" y="0"/>
                </a:lnTo>
                <a:lnTo>
                  <a:pt x="1449491" y="0"/>
                </a:lnTo>
                <a:lnTo>
                  <a:pt x="1484663" y="7118"/>
                </a:lnTo>
                <a:lnTo>
                  <a:pt x="1513415" y="26520"/>
                </a:lnTo>
                <a:lnTo>
                  <a:pt x="1528636" y="49076"/>
                </a:lnTo>
                <a:lnTo>
                  <a:pt x="90444" y="49076"/>
                </a:lnTo>
                <a:lnTo>
                  <a:pt x="74356" y="52332"/>
                </a:lnTo>
                <a:lnTo>
                  <a:pt x="61205" y="61206"/>
                </a:lnTo>
                <a:lnTo>
                  <a:pt x="52332" y="74357"/>
                </a:lnTo>
                <a:lnTo>
                  <a:pt x="49076" y="90444"/>
                </a:lnTo>
                <a:lnTo>
                  <a:pt x="52332" y="106531"/>
                </a:lnTo>
                <a:lnTo>
                  <a:pt x="61205" y="119682"/>
                </a:lnTo>
                <a:lnTo>
                  <a:pt x="74356" y="128556"/>
                </a:lnTo>
                <a:lnTo>
                  <a:pt x="90444" y="131812"/>
                </a:lnTo>
                <a:lnTo>
                  <a:pt x="1528635" y="131812"/>
                </a:lnTo>
                <a:lnTo>
                  <a:pt x="1513415" y="154368"/>
                </a:lnTo>
                <a:lnTo>
                  <a:pt x="1484663" y="173770"/>
                </a:lnTo>
                <a:lnTo>
                  <a:pt x="1449491" y="180888"/>
                </a:lnTo>
                <a:close/>
              </a:path>
              <a:path w="1540510" h="1082675">
                <a:moveTo>
                  <a:pt x="1528635" y="131812"/>
                </a:moveTo>
                <a:lnTo>
                  <a:pt x="1449485" y="131812"/>
                </a:lnTo>
                <a:lnTo>
                  <a:pt x="1465572" y="128556"/>
                </a:lnTo>
                <a:lnTo>
                  <a:pt x="1478723" y="119682"/>
                </a:lnTo>
                <a:lnTo>
                  <a:pt x="1487597" y="106531"/>
                </a:lnTo>
                <a:lnTo>
                  <a:pt x="1490853" y="90444"/>
                </a:lnTo>
                <a:lnTo>
                  <a:pt x="1487597" y="74357"/>
                </a:lnTo>
                <a:lnTo>
                  <a:pt x="1478723" y="61206"/>
                </a:lnTo>
                <a:lnTo>
                  <a:pt x="1465572" y="52332"/>
                </a:lnTo>
                <a:lnTo>
                  <a:pt x="1449485" y="49076"/>
                </a:lnTo>
                <a:lnTo>
                  <a:pt x="1528636" y="49076"/>
                </a:lnTo>
                <a:lnTo>
                  <a:pt x="1532817" y="55272"/>
                </a:lnTo>
                <a:lnTo>
                  <a:pt x="1539935" y="90444"/>
                </a:lnTo>
                <a:lnTo>
                  <a:pt x="1532817" y="125616"/>
                </a:lnTo>
                <a:lnTo>
                  <a:pt x="1528635" y="131812"/>
                </a:lnTo>
                <a:close/>
              </a:path>
              <a:path w="1540510" h="1082675">
                <a:moveTo>
                  <a:pt x="671344" y="1082479"/>
                </a:moveTo>
                <a:lnTo>
                  <a:pt x="663103" y="1082479"/>
                </a:lnTo>
                <a:lnTo>
                  <a:pt x="658640" y="1081255"/>
                </a:lnTo>
                <a:lnTo>
                  <a:pt x="647454" y="1074361"/>
                </a:lnTo>
                <a:lnTo>
                  <a:pt x="643040" y="1066457"/>
                </a:lnTo>
                <a:lnTo>
                  <a:pt x="643040" y="705010"/>
                </a:lnTo>
                <a:lnTo>
                  <a:pt x="95893" y="267537"/>
                </a:lnTo>
                <a:lnTo>
                  <a:pt x="92501" y="260484"/>
                </a:lnTo>
                <a:lnTo>
                  <a:pt x="92501" y="180888"/>
                </a:lnTo>
                <a:lnTo>
                  <a:pt x="141577" y="180888"/>
                </a:lnTo>
                <a:lnTo>
                  <a:pt x="141577" y="241229"/>
                </a:lnTo>
                <a:lnTo>
                  <a:pt x="688737" y="678715"/>
                </a:lnTo>
                <a:lnTo>
                  <a:pt x="692129" y="685768"/>
                </a:lnTo>
                <a:lnTo>
                  <a:pt x="692129" y="1018152"/>
                </a:lnTo>
                <a:lnTo>
                  <a:pt x="801323" y="1018152"/>
                </a:lnTo>
                <a:lnTo>
                  <a:pt x="675127" y="1081610"/>
                </a:lnTo>
                <a:lnTo>
                  <a:pt x="671344" y="1082479"/>
                </a:lnTo>
                <a:close/>
              </a:path>
              <a:path w="1540510" h="1082675">
                <a:moveTo>
                  <a:pt x="1337309" y="352422"/>
                </a:moveTo>
                <a:lnTo>
                  <a:pt x="1258745" y="352422"/>
                </a:lnTo>
                <a:lnTo>
                  <a:pt x="1398358" y="240795"/>
                </a:lnTo>
                <a:lnTo>
                  <a:pt x="1398358" y="180888"/>
                </a:lnTo>
                <a:lnTo>
                  <a:pt x="1447434" y="180888"/>
                </a:lnTo>
                <a:lnTo>
                  <a:pt x="1447434" y="262266"/>
                </a:lnTo>
                <a:lnTo>
                  <a:pt x="1442328" y="270310"/>
                </a:lnTo>
                <a:lnTo>
                  <a:pt x="1434773" y="274492"/>
                </a:lnTo>
                <a:lnTo>
                  <a:pt x="1337309" y="352422"/>
                </a:lnTo>
                <a:close/>
              </a:path>
              <a:path w="1540510" h="1082675">
                <a:moveTo>
                  <a:pt x="1206775" y="455693"/>
                </a:moveTo>
                <a:lnTo>
                  <a:pt x="1138804" y="455693"/>
                </a:lnTo>
                <a:lnTo>
                  <a:pt x="1162154" y="437240"/>
                </a:lnTo>
                <a:lnTo>
                  <a:pt x="1159393" y="386027"/>
                </a:lnTo>
                <a:lnTo>
                  <a:pt x="1244529" y="343827"/>
                </a:lnTo>
                <a:lnTo>
                  <a:pt x="1253150" y="346404"/>
                </a:lnTo>
                <a:lnTo>
                  <a:pt x="1258745" y="352422"/>
                </a:lnTo>
                <a:lnTo>
                  <a:pt x="1337309" y="352422"/>
                </a:lnTo>
                <a:lnTo>
                  <a:pt x="1285411" y="393919"/>
                </a:lnTo>
                <a:lnTo>
                  <a:pt x="1231342" y="393919"/>
                </a:lnTo>
                <a:lnTo>
                  <a:pt x="1204906" y="401406"/>
                </a:lnTo>
                <a:lnTo>
                  <a:pt x="1207489" y="449264"/>
                </a:lnTo>
                <a:lnTo>
                  <a:pt x="1207589" y="451126"/>
                </a:lnTo>
                <a:lnTo>
                  <a:pt x="1207635" y="451976"/>
                </a:lnTo>
                <a:lnTo>
                  <a:pt x="1207722" y="453593"/>
                </a:lnTo>
                <a:lnTo>
                  <a:pt x="1206775" y="455693"/>
                </a:lnTo>
                <a:close/>
              </a:path>
              <a:path w="1540510" h="1082675">
                <a:moveTo>
                  <a:pt x="1442900" y="405466"/>
                </a:moveTo>
                <a:lnTo>
                  <a:pt x="1316056" y="405466"/>
                </a:lnTo>
                <a:lnTo>
                  <a:pt x="1350316" y="367300"/>
                </a:lnTo>
                <a:lnTo>
                  <a:pt x="1356266" y="362598"/>
                </a:lnTo>
                <a:lnTo>
                  <a:pt x="1363251" y="360198"/>
                </a:lnTo>
                <a:lnTo>
                  <a:pt x="1370616" y="360198"/>
                </a:lnTo>
                <a:lnTo>
                  <a:pt x="1432918" y="393509"/>
                </a:lnTo>
                <a:lnTo>
                  <a:pt x="1442900" y="405466"/>
                </a:lnTo>
                <a:close/>
              </a:path>
              <a:path w="1540510" h="1082675">
                <a:moveTo>
                  <a:pt x="1329562" y="451976"/>
                </a:moveTo>
                <a:lnTo>
                  <a:pt x="1262651" y="444115"/>
                </a:lnTo>
                <a:lnTo>
                  <a:pt x="1256315" y="439830"/>
                </a:lnTo>
                <a:lnTo>
                  <a:pt x="1231342" y="393919"/>
                </a:lnTo>
                <a:lnTo>
                  <a:pt x="1285411" y="393919"/>
                </a:lnTo>
                <a:lnTo>
                  <a:pt x="1283106" y="395762"/>
                </a:lnTo>
                <a:lnTo>
                  <a:pt x="1286497" y="402001"/>
                </a:lnTo>
                <a:lnTo>
                  <a:pt x="1316056" y="405466"/>
                </a:lnTo>
                <a:lnTo>
                  <a:pt x="1442900" y="405466"/>
                </a:lnTo>
                <a:lnTo>
                  <a:pt x="1444003" y="410369"/>
                </a:lnTo>
                <a:lnTo>
                  <a:pt x="1371622" y="410369"/>
                </a:lnTo>
                <a:lnTo>
                  <a:pt x="1336719" y="449264"/>
                </a:lnTo>
                <a:lnTo>
                  <a:pt x="1329562" y="451976"/>
                </a:lnTo>
                <a:close/>
              </a:path>
              <a:path w="1540510" h="1082675">
                <a:moveTo>
                  <a:pt x="1430996" y="537407"/>
                </a:moveTo>
                <a:lnTo>
                  <a:pt x="1424029" y="534254"/>
                </a:lnTo>
                <a:lnTo>
                  <a:pt x="1382256" y="481394"/>
                </a:lnTo>
                <a:lnTo>
                  <a:pt x="1380805" y="473882"/>
                </a:lnTo>
                <a:lnTo>
                  <a:pt x="1395609" y="423765"/>
                </a:lnTo>
                <a:lnTo>
                  <a:pt x="1371622" y="410369"/>
                </a:lnTo>
                <a:lnTo>
                  <a:pt x="1444003" y="410369"/>
                </a:lnTo>
                <a:lnTo>
                  <a:pt x="1444317" y="411769"/>
                </a:lnTo>
                <a:lnTo>
                  <a:pt x="1443436" y="419302"/>
                </a:lnTo>
                <a:lnTo>
                  <a:pt x="1428908" y="468488"/>
                </a:lnTo>
                <a:lnTo>
                  <a:pt x="1447360" y="491839"/>
                </a:lnTo>
                <a:lnTo>
                  <a:pt x="1509962" y="491839"/>
                </a:lnTo>
                <a:lnTo>
                  <a:pt x="1512745" y="493198"/>
                </a:lnTo>
                <a:lnTo>
                  <a:pt x="1517962" y="498428"/>
                </a:lnTo>
                <a:lnTo>
                  <a:pt x="1521238" y="505271"/>
                </a:lnTo>
                <a:lnTo>
                  <a:pt x="1529449" y="534254"/>
                </a:lnTo>
                <a:lnTo>
                  <a:pt x="1529542" y="534584"/>
                </a:lnTo>
                <a:lnTo>
                  <a:pt x="1483188" y="534584"/>
                </a:lnTo>
                <a:lnTo>
                  <a:pt x="1430996" y="537407"/>
                </a:lnTo>
                <a:close/>
              </a:path>
              <a:path w="1540510" h="1082675">
                <a:moveTo>
                  <a:pt x="801323" y="1018152"/>
                </a:moveTo>
                <a:lnTo>
                  <a:pt x="692129" y="1018152"/>
                </a:lnTo>
                <a:lnTo>
                  <a:pt x="847059" y="940246"/>
                </a:lnTo>
                <a:lnTo>
                  <a:pt x="847142" y="685768"/>
                </a:lnTo>
                <a:lnTo>
                  <a:pt x="850451" y="678893"/>
                </a:lnTo>
                <a:lnTo>
                  <a:pt x="1034921" y="531395"/>
                </a:lnTo>
                <a:lnTo>
                  <a:pt x="1031711" y="525729"/>
                </a:lnTo>
                <a:lnTo>
                  <a:pt x="1030280" y="519464"/>
                </a:lnTo>
                <a:lnTo>
                  <a:pt x="1030717" y="512973"/>
                </a:lnTo>
                <a:lnTo>
                  <a:pt x="1033042" y="506808"/>
                </a:lnTo>
                <a:lnTo>
                  <a:pt x="1063824" y="451683"/>
                </a:lnTo>
                <a:lnTo>
                  <a:pt x="1068592" y="445783"/>
                </a:lnTo>
                <a:lnTo>
                  <a:pt x="1074877" y="441901"/>
                </a:lnTo>
                <a:lnTo>
                  <a:pt x="1082084" y="440280"/>
                </a:lnTo>
                <a:lnTo>
                  <a:pt x="1089617" y="441165"/>
                </a:lnTo>
                <a:lnTo>
                  <a:pt x="1138804" y="455693"/>
                </a:lnTo>
                <a:lnTo>
                  <a:pt x="1206775" y="455693"/>
                </a:lnTo>
                <a:lnTo>
                  <a:pt x="1204576" y="460566"/>
                </a:lnTo>
                <a:lnTo>
                  <a:pt x="1168613" y="488986"/>
                </a:lnTo>
                <a:lnTo>
                  <a:pt x="1094087" y="488986"/>
                </a:lnTo>
                <a:lnTo>
                  <a:pt x="1080691" y="512973"/>
                </a:lnTo>
                <a:lnTo>
                  <a:pt x="1119586" y="547876"/>
                </a:lnTo>
                <a:lnTo>
                  <a:pt x="1122292" y="555033"/>
                </a:lnTo>
                <a:lnTo>
                  <a:pt x="1121144" y="564828"/>
                </a:lnTo>
                <a:lnTo>
                  <a:pt x="1071649" y="564828"/>
                </a:lnTo>
                <a:lnTo>
                  <a:pt x="896117" y="705175"/>
                </a:lnTo>
                <a:lnTo>
                  <a:pt x="896117" y="955356"/>
                </a:lnTo>
                <a:lnTo>
                  <a:pt x="895171" y="962108"/>
                </a:lnTo>
                <a:lnTo>
                  <a:pt x="892467" y="968233"/>
                </a:lnTo>
                <a:lnTo>
                  <a:pt x="888211" y="973400"/>
                </a:lnTo>
                <a:lnTo>
                  <a:pt x="882605" y="977280"/>
                </a:lnTo>
                <a:lnTo>
                  <a:pt x="801323" y="1018152"/>
                </a:lnTo>
                <a:close/>
              </a:path>
              <a:path w="1540510" h="1082675">
                <a:moveTo>
                  <a:pt x="1144204" y="503789"/>
                </a:moveTo>
                <a:lnTo>
                  <a:pt x="1094087" y="488986"/>
                </a:lnTo>
                <a:lnTo>
                  <a:pt x="1168613" y="488986"/>
                </a:lnTo>
                <a:lnTo>
                  <a:pt x="1151716" y="502338"/>
                </a:lnTo>
                <a:lnTo>
                  <a:pt x="1144204" y="503789"/>
                </a:lnTo>
                <a:close/>
              </a:path>
              <a:path w="1540510" h="1082675">
                <a:moveTo>
                  <a:pt x="1509962" y="491839"/>
                </a:moveTo>
                <a:lnTo>
                  <a:pt x="1447360" y="491839"/>
                </a:lnTo>
                <a:lnTo>
                  <a:pt x="1500281" y="488986"/>
                </a:lnTo>
                <a:lnTo>
                  <a:pt x="1497783" y="488986"/>
                </a:lnTo>
                <a:lnTo>
                  <a:pt x="1506108" y="489957"/>
                </a:lnTo>
                <a:lnTo>
                  <a:pt x="1509962" y="491839"/>
                </a:lnTo>
                <a:close/>
              </a:path>
              <a:path w="1540510" h="1082675">
                <a:moveTo>
                  <a:pt x="1511970" y="725207"/>
                </a:moveTo>
                <a:lnTo>
                  <a:pt x="1460886" y="725207"/>
                </a:lnTo>
                <a:lnTo>
                  <a:pt x="1474237" y="701300"/>
                </a:lnTo>
                <a:lnTo>
                  <a:pt x="1435342" y="666397"/>
                </a:lnTo>
                <a:lnTo>
                  <a:pt x="1432636" y="659240"/>
                </a:lnTo>
                <a:lnTo>
                  <a:pt x="1440479" y="592329"/>
                </a:lnTo>
                <a:lnTo>
                  <a:pt x="1444765" y="585993"/>
                </a:lnTo>
                <a:lnTo>
                  <a:pt x="1490676" y="561020"/>
                </a:lnTo>
                <a:lnTo>
                  <a:pt x="1483188" y="534584"/>
                </a:lnTo>
                <a:lnTo>
                  <a:pt x="1529542" y="534584"/>
                </a:lnTo>
                <a:lnTo>
                  <a:pt x="1538447" y="566016"/>
                </a:lnTo>
                <a:lnTo>
                  <a:pt x="1539245" y="573561"/>
                </a:lnTo>
                <a:lnTo>
                  <a:pt x="1537544" y="580749"/>
                </a:lnTo>
                <a:lnTo>
                  <a:pt x="1533593" y="586990"/>
                </a:lnTo>
                <a:lnTo>
                  <a:pt x="1527642" y="591693"/>
                </a:lnTo>
                <a:lnTo>
                  <a:pt x="1482588" y="616200"/>
                </a:lnTo>
                <a:lnTo>
                  <a:pt x="1479123" y="645759"/>
                </a:lnTo>
                <a:lnTo>
                  <a:pt x="1517289" y="680019"/>
                </a:lnTo>
                <a:lnTo>
                  <a:pt x="1521967" y="685939"/>
                </a:lnTo>
                <a:lnTo>
                  <a:pt x="1524390" y="692954"/>
                </a:lnTo>
                <a:lnTo>
                  <a:pt x="1524382" y="700341"/>
                </a:lnTo>
                <a:lnTo>
                  <a:pt x="1521862" y="707496"/>
                </a:lnTo>
                <a:lnTo>
                  <a:pt x="1511970" y="725207"/>
                </a:lnTo>
                <a:close/>
              </a:path>
              <a:path w="1540510" h="1082675">
                <a:moveTo>
                  <a:pt x="1056319" y="725207"/>
                </a:moveTo>
                <a:lnTo>
                  <a:pt x="1016444" y="648269"/>
                </a:lnTo>
                <a:lnTo>
                  <a:pt x="1015646" y="640724"/>
                </a:lnTo>
                <a:lnTo>
                  <a:pt x="1017347" y="633536"/>
                </a:lnTo>
                <a:lnTo>
                  <a:pt x="1021298" y="627295"/>
                </a:lnTo>
                <a:lnTo>
                  <a:pt x="1027250" y="622592"/>
                </a:lnTo>
                <a:lnTo>
                  <a:pt x="1072304" y="598085"/>
                </a:lnTo>
                <a:lnTo>
                  <a:pt x="1075769" y="568526"/>
                </a:lnTo>
                <a:lnTo>
                  <a:pt x="1071649" y="564828"/>
                </a:lnTo>
                <a:lnTo>
                  <a:pt x="1121144" y="564828"/>
                </a:lnTo>
                <a:lnTo>
                  <a:pt x="1114450" y="621949"/>
                </a:lnTo>
                <a:lnTo>
                  <a:pt x="1110164" y="628286"/>
                </a:lnTo>
                <a:lnTo>
                  <a:pt x="1064253" y="653258"/>
                </a:lnTo>
                <a:lnTo>
                  <a:pt x="1071741" y="679694"/>
                </a:lnTo>
                <a:lnTo>
                  <a:pt x="1130167" y="679694"/>
                </a:lnTo>
                <a:lnTo>
                  <a:pt x="1130887" y="680019"/>
                </a:lnTo>
                <a:lnTo>
                  <a:pt x="1164424" y="722446"/>
                </a:lnTo>
                <a:lnTo>
                  <a:pt x="1107531" y="722446"/>
                </a:lnTo>
                <a:lnTo>
                  <a:pt x="1056319" y="725207"/>
                </a:lnTo>
                <a:close/>
              </a:path>
              <a:path w="1540510" h="1082675">
                <a:moveTo>
                  <a:pt x="1130167" y="679694"/>
                </a:moveTo>
                <a:lnTo>
                  <a:pt x="1071741" y="679694"/>
                </a:lnTo>
                <a:lnTo>
                  <a:pt x="1123939" y="676884"/>
                </a:lnTo>
                <a:lnTo>
                  <a:pt x="1130167" y="679694"/>
                </a:lnTo>
                <a:close/>
              </a:path>
              <a:path w="1540510" h="1082675">
                <a:moveTo>
                  <a:pt x="1395084" y="820348"/>
                </a:moveTo>
                <a:lnTo>
                  <a:pt x="1323587" y="820348"/>
                </a:lnTo>
                <a:lnTo>
                  <a:pt x="1350022" y="812860"/>
                </a:lnTo>
                <a:lnTo>
                  <a:pt x="1347332" y="763000"/>
                </a:lnTo>
                <a:lnTo>
                  <a:pt x="1347206" y="760674"/>
                </a:lnTo>
                <a:lnTo>
                  <a:pt x="1350353" y="753701"/>
                </a:lnTo>
                <a:lnTo>
                  <a:pt x="1403213" y="711934"/>
                </a:lnTo>
                <a:lnTo>
                  <a:pt x="1410725" y="710483"/>
                </a:lnTo>
                <a:lnTo>
                  <a:pt x="1460573" y="725207"/>
                </a:lnTo>
                <a:lnTo>
                  <a:pt x="1511970" y="725207"/>
                </a:lnTo>
                <a:lnTo>
                  <a:pt x="1493319" y="758605"/>
                </a:lnTo>
                <a:lnTo>
                  <a:pt x="1416100" y="758605"/>
                </a:lnTo>
                <a:lnTo>
                  <a:pt x="1392750" y="777057"/>
                </a:lnTo>
                <a:lnTo>
                  <a:pt x="1395084" y="820348"/>
                </a:lnTo>
                <a:close/>
              </a:path>
              <a:path w="1540510" h="1082675">
                <a:moveTo>
                  <a:pt x="1191663" y="854079"/>
                </a:moveTo>
                <a:lnTo>
                  <a:pt x="1184254" y="854079"/>
                </a:lnTo>
                <a:lnTo>
                  <a:pt x="1177099" y="851559"/>
                </a:lnTo>
                <a:lnTo>
                  <a:pt x="1121974" y="820776"/>
                </a:lnTo>
                <a:lnTo>
                  <a:pt x="1116075" y="816008"/>
                </a:lnTo>
                <a:lnTo>
                  <a:pt x="1112194" y="809723"/>
                </a:lnTo>
                <a:lnTo>
                  <a:pt x="1110574" y="802516"/>
                </a:lnTo>
                <a:lnTo>
                  <a:pt x="1111456" y="794983"/>
                </a:lnTo>
                <a:lnTo>
                  <a:pt x="1125984" y="745797"/>
                </a:lnTo>
                <a:lnTo>
                  <a:pt x="1107531" y="722446"/>
                </a:lnTo>
                <a:lnTo>
                  <a:pt x="1164424" y="722446"/>
                </a:lnTo>
                <a:lnTo>
                  <a:pt x="1172672" y="732885"/>
                </a:lnTo>
                <a:lnTo>
                  <a:pt x="1174124" y="740397"/>
                </a:lnTo>
                <a:lnTo>
                  <a:pt x="1159320" y="790514"/>
                </a:lnTo>
                <a:lnTo>
                  <a:pt x="1183307" y="803909"/>
                </a:lnTo>
                <a:lnTo>
                  <a:pt x="1314645" y="803909"/>
                </a:lnTo>
                <a:lnTo>
                  <a:pt x="1317316" y="808819"/>
                </a:lnTo>
                <a:lnTo>
                  <a:pt x="1238836" y="808819"/>
                </a:lnTo>
                <a:lnTo>
                  <a:pt x="1204575" y="846986"/>
                </a:lnTo>
                <a:lnTo>
                  <a:pt x="1198626" y="851687"/>
                </a:lnTo>
                <a:lnTo>
                  <a:pt x="1191663" y="854079"/>
                </a:lnTo>
                <a:close/>
              </a:path>
              <a:path w="1540510" h="1082675">
                <a:moveTo>
                  <a:pt x="1472820" y="774014"/>
                </a:moveTo>
                <a:lnTo>
                  <a:pt x="1465286" y="773133"/>
                </a:lnTo>
                <a:lnTo>
                  <a:pt x="1416100" y="758605"/>
                </a:lnTo>
                <a:lnTo>
                  <a:pt x="1493319" y="758605"/>
                </a:lnTo>
                <a:lnTo>
                  <a:pt x="1491079" y="762615"/>
                </a:lnTo>
                <a:lnTo>
                  <a:pt x="1486311" y="768514"/>
                </a:lnTo>
                <a:lnTo>
                  <a:pt x="1480026" y="772394"/>
                </a:lnTo>
                <a:lnTo>
                  <a:pt x="1472820" y="774014"/>
                </a:lnTo>
                <a:close/>
              </a:path>
              <a:path w="1540510" h="1082675">
                <a:moveTo>
                  <a:pt x="1314645" y="803909"/>
                </a:moveTo>
                <a:lnTo>
                  <a:pt x="1183307" y="803909"/>
                </a:lnTo>
                <a:lnTo>
                  <a:pt x="1217628" y="765663"/>
                </a:lnTo>
                <a:lnTo>
                  <a:pt x="1223677" y="763000"/>
                </a:lnTo>
                <a:lnTo>
                  <a:pt x="1231261" y="763000"/>
                </a:lnTo>
                <a:lnTo>
                  <a:pt x="1292277" y="770151"/>
                </a:lnTo>
                <a:lnTo>
                  <a:pt x="1298614" y="774437"/>
                </a:lnTo>
                <a:lnTo>
                  <a:pt x="1314645" y="803909"/>
                </a:lnTo>
                <a:close/>
              </a:path>
              <a:path w="1540510" h="1082675">
                <a:moveTo>
                  <a:pt x="1314513" y="868989"/>
                </a:moveTo>
                <a:lnTo>
                  <a:pt x="1304485" y="868989"/>
                </a:lnTo>
                <a:lnTo>
                  <a:pt x="1296881" y="864654"/>
                </a:lnTo>
                <a:lnTo>
                  <a:pt x="1268394" y="812284"/>
                </a:lnTo>
                <a:lnTo>
                  <a:pt x="1238836" y="808819"/>
                </a:lnTo>
                <a:lnTo>
                  <a:pt x="1317316" y="808819"/>
                </a:lnTo>
                <a:lnTo>
                  <a:pt x="1323587" y="820348"/>
                </a:lnTo>
                <a:lnTo>
                  <a:pt x="1395084" y="820348"/>
                </a:lnTo>
                <a:lnTo>
                  <a:pt x="1316558" y="868714"/>
                </a:lnTo>
                <a:lnTo>
                  <a:pt x="1314513" y="8689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189174" y="7547478"/>
            <a:ext cx="278130" cy="49530"/>
          </a:xfrm>
          <a:custGeom>
            <a:avLst/>
            <a:gdLst/>
            <a:ahLst/>
            <a:cxnLst/>
            <a:rect l="l" t="t" r="r" b="b"/>
            <a:pathLst>
              <a:path w="278129" h="49529">
                <a:moveTo>
                  <a:pt x="277590" y="49076"/>
                </a:moveTo>
                <a:lnTo>
                  <a:pt x="0" y="49076"/>
                </a:lnTo>
                <a:lnTo>
                  <a:pt x="0" y="0"/>
                </a:lnTo>
                <a:lnTo>
                  <a:pt x="277590" y="0"/>
                </a:lnTo>
                <a:lnTo>
                  <a:pt x="277590" y="49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189174" y="7656264"/>
            <a:ext cx="278130" cy="49530"/>
          </a:xfrm>
          <a:custGeom>
            <a:avLst/>
            <a:gdLst/>
            <a:ahLst/>
            <a:cxnLst/>
            <a:rect l="l" t="t" r="r" b="b"/>
            <a:pathLst>
              <a:path w="278129" h="49529">
                <a:moveTo>
                  <a:pt x="277590" y="49076"/>
                </a:moveTo>
                <a:lnTo>
                  <a:pt x="0" y="49076"/>
                </a:lnTo>
                <a:lnTo>
                  <a:pt x="0" y="0"/>
                </a:lnTo>
                <a:lnTo>
                  <a:pt x="277590" y="0"/>
                </a:lnTo>
                <a:lnTo>
                  <a:pt x="277590" y="49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189171" y="7765059"/>
            <a:ext cx="278130" cy="49530"/>
          </a:xfrm>
          <a:custGeom>
            <a:avLst/>
            <a:gdLst/>
            <a:ahLst/>
            <a:cxnLst/>
            <a:rect l="l" t="t" r="r" b="b"/>
            <a:pathLst>
              <a:path w="278129" h="49529">
                <a:moveTo>
                  <a:pt x="48679" y="0"/>
                </a:moveTo>
                <a:lnTo>
                  <a:pt x="0" y="0"/>
                </a:lnTo>
                <a:lnTo>
                  <a:pt x="0" y="49072"/>
                </a:lnTo>
                <a:lnTo>
                  <a:pt x="48679" y="49072"/>
                </a:lnTo>
                <a:lnTo>
                  <a:pt x="48679" y="0"/>
                </a:lnTo>
                <a:close/>
              </a:path>
              <a:path w="278129" h="49529">
                <a:moveTo>
                  <a:pt x="277583" y="0"/>
                </a:moveTo>
                <a:lnTo>
                  <a:pt x="90881" y="0"/>
                </a:lnTo>
                <a:lnTo>
                  <a:pt x="90881" y="49072"/>
                </a:lnTo>
                <a:lnTo>
                  <a:pt x="277583" y="49072"/>
                </a:lnTo>
                <a:lnTo>
                  <a:pt x="2775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189174" y="7446925"/>
            <a:ext cx="151130" cy="49530"/>
          </a:xfrm>
          <a:custGeom>
            <a:avLst/>
            <a:gdLst/>
            <a:ahLst/>
            <a:cxnLst/>
            <a:rect l="l" t="t" r="r" b="b"/>
            <a:pathLst>
              <a:path w="151129" h="49529">
                <a:moveTo>
                  <a:pt x="150901" y="49076"/>
                </a:moveTo>
                <a:lnTo>
                  <a:pt x="0" y="49076"/>
                </a:lnTo>
                <a:lnTo>
                  <a:pt x="0" y="0"/>
                </a:lnTo>
                <a:lnTo>
                  <a:pt x="150901" y="0"/>
                </a:lnTo>
                <a:lnTo>
                  <a:pt x="150901" y="49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819561" y="7311072"/>
            <a:ext cx="497205" cy="1092835"/>
          </a:xfrm>
          <a:custGeom>
            <a:avLst/>
            <a:gdLst/>
            <a:ahLst/>
            <a:cxnLst/>
            <a:rect l="l" t="t" r="r" b="b"/>
            <a:pathLst>
              <a:path w="497204" h="1092834">
                <a:moveTo>
                  <a:pt x="158216" y="236410"/>
                </a:moveTo>
                <a:lnTo>
                  <a:pt x="109169" y="236410"/>
                </a:lnTo>
                <a:lnTo>
                  <a:pt x="109169" y="285483"/>
                </a:lnTo>
                <a:lnTo>
                  <a:pt x="158216" y="285483"/>
                </a:lnTo>
                <a:lnTo>
                  <a:pt x="158216" y="236410"/>
                </a:lnTo>
                <a:close/>
              </a:path>
              <a:path w="497204" h="1092834">
                <a:moveTo>
                  <a:pt x="260070" y="135864"/>
                </a:moveTo>
                <a:lnTo>
                  <a:pt x="109169" y="135864"/>
                </a:lnTo>
                <a:lnTo>
                  <a:pt x="109169" y="184937"/>
                </a:lnTo>
                <a:lnTo>
                  <a:pt x="260070" y="184937"/>
                </a:lnTo>
                <a:lnTo>
                  <a:pt x="260070" y="135864"/>
                </a:lnTo>
                <a:close/>
              </a:path>
              <a:path w="497204" h="1092834">
                <a:moveTo>
                  <a:pt x="386765" y="453986"/>
                </a:moveTo>
                <a:lnTo>
                  <a:pt x="109169" y="453986"/>
                </a:lnTo>
                <a:lnTo>
                  <a:pt x="109169" y="503059"/>
                </a:lnTo>
                <a:lnTo>
                  <a:pt x="386765" y="503059"/>
                </a:lnTo>
                <a:lnTo>
                  <a:pt x="386765" y="453986"/>
                </a:lnTo>
                <a:close/>
              </a:path>
              <a:path w="497204" h="1092834">
                <a:moveTo>
                  <a:pt x="386765" y="345198"/>
                </a:moveTo>
                <a:lnTo>
                  <a:pt x="109169" y="345198"/>
                </a:lnTo>
                <a:lnTo>
                  <a:pt x="109169" y="394271"/>
                </a:lnTo>
                <a:lnTo>
                  <a:pt x="386765" y="394271"/>
                </a:lnTo>
                <a:lnTo>
                  <a:pt x="386765" y="345198"/>
                </a:lnTo>
                <a:close/>
              </a:path>
              <a:path w="497204" h="1092834">
                <a:moveTo>
                  <a:pt x="386765" y="236410"/>
                </a:moveTo>
                <a:lnTo>
                  <a:pt x="200406" y="236410"/>
                </a:lnTo>
                <a:lnTo>
                  <a:pt x="200406" y="285483"/>
                </a:lnTo>
                <a:lnTo>
                  <a:pt x="386765" y="285483"/>
                </a:lnTo>
                <a:lnTo>
                  <a:pt x="386765" y="236410"/>
                </a:lnTo>
                <a:close/>
              </a:path>
              <a:path w="497204" h="1092834">
                <a:moveTo>
                  <a:pt x="496709" y="576554"/>
                </a:moveTo>
                <a:lnTo>
                  <a:pt x="496608" y="184810"/>
                </a:lnTo>
                <a:lnTo>
                  <a:pt x="492290" y="146329"/>
                </a:lnTo>
                <a:lnTo>
                  <a:pt x="482028" y="135547"/>
                </a:lnTo>
                <a:lnTo>
                  <a:pt x="447636" y="101155"/>
                </a:lnTo>
                <a:lnTo>
                  <a:pt x="447636" y="184810"/>
                </a:lnTo>
                <a:lnTo>
                  <a:pt x="447636" y="576554"/>
                </a:lnTo>
                <a:lnTo>
                  <a:pt x="49060" y="576554"/>
                </a:lnTo>
                <a:lnTo>
                  <a:pt x="49060" y="49072"/>
                </a:lnTo>
                <a:lnTo>
                  <a:pt x="311772" y="49072"/>
                </a:lnTo>
                <a:lnTo>
                  <a:pt x="311772" y="159664"/>
                </a:lnTo>
                <a:lnTo>
                  <a:pt x="313690" y="169189"/>
                </a:lnTo>
                <a:lnTo>
                  <a:pt x="318909" y="176974"/>
                </a:lnTo>
                <a:lnTo>
                  <a:pt x="326669" y="182245"/>
                </a:lnTo>
                <a:lnTo>
                  <a:pt x="336181" y="184213"/>
                </a:lnTo>
                <a:lnTo>
                  <a:pt x="447636" y="184810"/>
                </a:lnTo>
                <a:lnTo>
                  <a:pt x="447636" y="101155"/>
                </a:lnTo>
                <a:lnTo>
                  <a:pt x="430263" y="83781"/>
                </a:lnTo>
                <a:lnTo>
                  <a:pt x="412445" y="65963"/>
                </a:lnTo>
                <a:lnTo>
                  <a:pt x="412445" y="135394"/>
                </a:lnTo>
                <a:lnTo>
                  <a:pt x="360857" y="135267"/>
                </a:lnTo>
                <a:lnTo>
                  <a:pt x="360857" y="83781"/>
                </a:lnTo>
                <a:lnTo>
                  <a:pt x="412445" y="135394"/>
                </a:lnTo>
                <a:lnTo>
                  <a:pt x="412445" y="65963"/>
                </a:lnTo>
                <a:lnTo>
                  <a:pt x="395554" y="49072"/>
                </a:lnTo>
                <a:lnTo>
                  <a:pt x="353275" y="6794"/>
                </a:lnTo>
                <a:lnTo>
                  <a:pt x="351739" y="5448"/>
                </a:lnTo>
                <a:lnTo>
                  <a:pt x="343509" y="1066"/>
                </a:lnTo>
                <a:lnTo>
                  <a:pt x="344258" y="1066"/>
                </a:lnTo>
                <a:lnTo>
                  <a:pt x="338632" y="0"/>
                </a:lnTo>
                <a:lnTo>
                  <a:pt x="24536" y="0"/>
                </a:lnTo>
                <a:lnTo>
                  <a:pt x="14973" y="1930"/>
                </a:lnTo>
                <a:lnTo>
                  <a:pt x="7175" y="7188"/>
                </a:lnTo>
                <a:lnTo>
                  <a:pt x="1917" y="14986"/>
                </a:lnTo>
                <a:lnTo>
                  <a:pt x="0" y="24536"/>
                </a:lnTo>
                <a:lnTo>
                  <a:pt x="0" y="601091"/>
                </a:lnTo>
                <a:lnTo>
                  <a:pt x="1917" y="610641"/>
                </a:lnTo>
                <a:lnTo>
                  <a:pt x="7175" y="618439"/>
                </a:lnTo>
                <a:lnTo>
                  <a:pt x="14973" y="623697"/>
                </a:lnTo>
                <a:lnTo>
                  <a:pt x="24523" y="625627"/>
                </a:lnTo>
                <a:lnTo>
                  <a:pt x="235534" y="625627"/>
                </a:lnTo>
                <a:lnTo>
                  <a:pt x="235534" y="918413"/>
                </a:lnTo>
                <a:lnTo>
                  <a:pt x="185013" y="918413"/>
                </a:lnTo>
                <a:lnTo>
                  <a:pt x="173685" y="921512"/>
                </a:lnTo>
                <a:lnTo>
                  <a:pt x="165938" y="929436"/>
                </a:lnTo>
                <a:lnTo>
                  <a:pt x="162953" y="940104"/>
                </a:lnTo>
                <a:lnTo>
                  <a:pt x="165925" y="951458"/>
                </a:lnTo>
                <a:lnTo>
                  <a:pt x="240995" y="1081468"/>
                </a:lnTo>
                <a:lnTo>
                  <a:pt x="249339" y="1089736"/>
                </a:lnTo>
                <a:lnTo>
                  <a:pt x="260070" y="1092479"/>
                </a:lnTo>
                <a:lnTo>
                  <a:pt x="270802" y="1089736"/>
                </a:lnTo>
                <a:lnTo>
                  <a:pt x="279146" y="1081468"/>
                </a:lnTo>
                <a:lnTo>
                  <a:pt x="354215" y="951458"/>
                </a:lnTo>
                <a:lnTo>
                  <a:pt x="357187" y="940104"/>
                </a:lnTo>
                <a:lnTo>
                  <a:pt x="354215" y="929436"/>
                </a:lnTo>
                <a:lnTo>
                  <a:pt x="346456" y="921512"/>
                </a:lnTo>
                <a:lnTo>
                  <a:pt x="335127" y="918413"/>
                </a:lnTo>
                <a:lnTo>
                  <a:pt x="284607" y="918413"/>
                </a:lnTo>
                <a:lnTo>
                  <a:pt x="284607" y="625627"/>
                </a:lnTo>
                <a:lnTo>
                  <a:pt x="472173" y="625627"/>
                </a:lnTo>
                <a:lnTo>
                  <a:pt x="481723" y="623697"/>
                </a:lnTo>
                <a:lnTo>
                  <a:pt x="489521" y="618439"/>
                </a:lnTo>
                <a:lnTo>
                  <a:pt x="494779" y="610641"/>
                </a:lnTo>
                <a:lnTo>
                  <a:pt x="496709" y="601091"/>
                </a:lnTo>
                <a:lnTo>
                  <a:pt x="496709" y="5765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381155" y="7310945"/>
            <a:ext cx="670560" cy="1092835"/>
          </a:xfrm>
          <a:custGeom>
            <a:avLst/>
            <a:gdLst/>
            <a:ahLst/>
            <a:cxnLst/>
            <a:rect l="l" t="t" r="r" b="b"/>
            <a:pathLst>
              <a:path w="670560" h="1092834">
                <a:moveTo>
                  <a:pt x="438048" y="135991"/>
                </a:moveTo>
                <a:lnTo>
                  <a:pt x="287147" y="135991"/>
                </a:lnTo>
                <a:lnTo>
                  <a:pt x="287147" y="185064"/>
                </a:lnTo>
                <a:lnTo>
                  <a:pt x="438048" y="185064"/>
                </a:lnTo>
                <a:lnTo>
                  <a:pt x="438048" y="135991"/>
                </a:lnTo>
                <a:close/>
              </a:path>
              <a:path w="670560" h="1092834">
                <a:moveTo>
                  <a:pt x="478624" y="345325"/>
                </a:moveTo>
                <a:lnTo>
                  <a:pt x="287147" y="345325"/>
                </a:lnTo>
                <a:lnTo>
                  <a:pt x="287147" y="394398"/>
                </a:lnTo>
                <a:lnTo>
                  <a:pt x="478624" y="394398"/>
                </a:lnTo>
                <a:lnTo>
                  <a:pt x="478624" y="345325"/>
                </a:lnTo>
                <a:close/>
              </a:path>
              <a:path w="670560" h="1092834">
                <a:moveTo>
                  <a:pt x="564743" y="454113"/>
                </a:moveTo>
                <a:lnTo>
                  <a:pt x="287147" y="454113"/>
                </a:lnTo>
                <a:lnTo>
                  <a:pt x="287147" y="503186"/>
                </a:lnTo>
                <a:lnTo>
                  <a:pt x="564743" y="503186"/>
                </a:lnTo>
                <a:lnTo>
                  <a:pt x="564743" y="454113"/>
                </a:lnTo>
                <a:close/>
              </a:path>
              <a:path w="670560" h="1092834">
                <a:moveTo>
                  <a:pt x="564743" y="345325"/>
                </a:moveTo>
                <a:lnTo>
                  <a:pt x="514286" y="345325"/>
                </a:lnTo>
                <a:lnTo>
                  <a:pt x="514286" y="394398"/>
                </a:lnTo>
                <a:lnTo>
                  <a:pt x="564743" y="394398"/>
                </a:lnTo>
                <a:lnTo>
                  <a:pt x="564743" y="345325"/>
                </a:lnTo>
                <a:close/>
              </a:path>
              <a:path w="670560" h="1092834">
                <a:moveTo>
                  <a:pt x="564743" y="236537"/>
                </a:moveTo>
                <a:lnTo>
                  <a:pt x="287147" y="236537"/>
                </a:lnTo>
                <a:lnTo>
                  <a:pt x="287147" y="285610"/>
                </a:lnTo>
                <a:lnTo>
                  <a:pt x="564743" y="285610"/>
                </a:lnTo>
                <a:lnTo>
                  <a:pt x="564743" y="236537"/>
                </a:lnTo>
                <a:close/>
              </a:path>
              <a:path w="670560" h="1092834">
                <a:moveTo>
                  <a:pt x="670483" y="146850"/>
                </a:moveTo>
                <a:lnTo>
                  <a:pt x="660019" y="135674"/>
                </a:lnTo>
                <a:lnTo>
                  <a:pt x="625602" y="101257"/>
                </a:lnTo>
                <a:lnTo>
                  <a:pt x="625602" y="184937"/>
                </a:lnTo>
                <a:lnTo>
                  <a:pt x="625602" y="576681"/>
                </a:lnTo>
                <a:lnTo>
                  <a:pt x="227037" y="576681"/>
                </a:lnTo>
                <a:lnTo>
                  <a:pt x="227037" y="49199"/>
                </a:lnTo>
                <a:lnTo>
                  <a:pt x="489750" y="49199"/>
                </a:lnTo>
                <a:lnTo>
                  <a:pt x="489750" y="159791"/>
                </a:lnTo>
                <a:lnTo>
                  <a:pt x="491667" y="169316"/>
                </a:lnTo>
                <a:lnTo>
                  <a:pt x="496887" y="177101"/>
                </a:lnTo>
                <a:lnTo>
                  <a:pt x="504647" y="182372"/>
                </a:lnTo>
                <a:lnTo>
                  <a:pt x="514146" y="184340"/>
                </a:lnTo>
                <a:lnTo>
                  <a:pt x="625602" y="184937"/>
                </a:lnTo>
                <a:lnTo>
                  <a:pt x="625602" y="101257"/>
                </a:lnTo>
                <a:lnTo>
                  <a:pt x="608253" y="83908"/>
                </a:lnTo>
                <a:lnTo>
                  <a:pt x="590423" y="66078"/>
                </a:lnTo>
                <a:lnTo>
                  <a:pt x="590423" y="135521"/>
                </a:lnTo>
                <a:lnTo>
                  <a:pt x="538822" y="135394"/>
                </a:lnTo>
                <a:lnTo>
                  <a:pt x="538822" y="83908"/>
                </a:lnTo>
                <a:lnTo>
                  <a:pt x="590423" y="135521"/>
                </a:lnTo>
                <a:lnTo>
                  <a:pt x="590423" y="66078"/>
                </a:lnTo>
                <a:lnTo>
                  <a:pt x="573544" y="49199"/>
                </a:lnTo>
                <a:lnTo>
                  <a:pt x="531253" y="6908"/>
                </a:lnTo>
                <a:lnTo>
                  <a:pt x="530237" y="5994"/>
                </a:lnTo>
                <a:lnTo>
                  <a:pt x="517575" y="127"/>
                </a:lnTo>
                <a:lnTo>
                  <a:pt x="515112" y="127"/>
                </a:lnTo>
                <a:lnTo>
                  <a:pt x="514705" y="0"/>
                </a:lnTo>
                <a:lnTo>
                  <a:pt x="202501" y="0"/>
                </a:lnTo>
                <a:lnTo>
                  <a:pt x="192938" y="2044"/>
                </a:lnTo>
                <a:lnTo>
                  <a:pt x="185140" y="7302"/>
                </a:lnTo>
                <a:lnTo>
                  <a:pt x="179882" y="15100"/>
                </a:lnTo>
                <a:lnTo>
                  <a:pt x="177952" y="24650"/>
                </a:lnTo>
                <a:lnTo>
                  <a:pt x="177952" y="601218"/>
                </a:lnTo>
                <a:lnTo>
                  <a:pt x="179882" y="610768"/>
                </a:lnTo>
                <a:lnTo>
                  <a:pt x="185140" y="618566"/>
                </a:lnTo>
                <a:lnTo>
                  <a:pt x="192938" y="623824"/>
                </a:lnTo>
                <a:lnTo>
                  <a:pt x="202501" y="625754"/>
                </a:lnTo>
                <a:lnTo>
                  <a:pt x="425615" y="625754"/>
                </a:lnTo>
                <a:lnTo>
                  <a:pt x="425615" y="679577"/>
                </a:lnTo>
                <a:lnTo>
                  <a:pt x="420331" y="705675"/>
                </a:lnTo>
                <a:lnTo>
                  <a:pt x="405930" y="727024"/>
                </a:lnTo>
                <a:lnTo>
                  <a:pt x="384594" y="741413"/>
                </a:lnTo>
                <a:lnTo>
                  <a:pt x="358482" y="746696"/>
                </a:lnTo>
                <a:lnTo>
                  <a:pt x="188785" y="746696"/>
                </a:lnTo>
                <a:lnTo>
                  <a:pt x="143598" y="755853"/>
                </a:lnTo>
                <a:lnTo>
                  <a:pt x="106654" y="780770"/>
                </a:lnTo>
                <a:lnTo>
                  <a:pt x="81724" y="817714"/>
                </a:lnTo>
                <a:lnTo>
                  <a:pt x="72580" y="862901"/>
                </a:lnTo>
                <a:lnTo>
                  <a:pt x="72580" y="918540"/>
                </a:lnTo>
                <a:lnTo>
                  <a:pt x="22059" y="918540"/>
                </a:lnTo>
                <a:lnTo>
                  <a:pt x="10731" y="921639"/>
                </a:lnTo>
                <a:lnTo>
                  <a:pt x="2984" y="929551"/>
                </a:lnTo>
                <a:lnTo>
                  <a:pt x="0" y="940219"/>
                </a:lnTo>
                <a:lnTo>
                  <a:pt x="2971" y="951585"/>
                </a:lnTo>
                <a:lnTo>
                  <a:pt x="78041" y="1081595"/>
                </a:lnTo>
                <a:lnTo>
                  <a:pt x="86385" y="1089850"/>
                </a:lnTo>
                <a:lnTo>
                  <a:pt x="97116" y="1092606"/>
                </a:lnTo>
                <a:lnTo>
                  <a:pt x="107848" y="1089850"/>
                </a:lnTo>
                <a:lnTo>
                  <a:pt x="116192" y="1081595"/>
                </a:lnTo>
                <a:lnTo>
                  <a:pt x="191262" y="951585"/>
                </a:lnTo>
                <a:lnTo>
                  <a:pt x="194233" y="940219"/>
                </a:lnTo>
                <a:lnTo>
                  <a:pt x="191262" y="929551"/>
                </a:lnTo>
                <a:lnTo>
                  <a:pt x="183502" y="921639"/>
                </a:lnTo>
                <a:lnTo>
                  <a:pt x="172173" y="918540"/>
                </a:lnTo>
                <a:lnTo>
                  <a:pt x="121653" y="918540"/>
                </a:lnTo>
                <a:lnTo>
                  <a:pt x="121653" y="862901"/>
                </a:lnTo>
                <a:lnTo>
                  <a:pt x="126936" y="836803"/>
                </a:lnTo>
                <a:lnTo>
                  <a:pt x="141338" y="815467"/>
                </a:lnTo>
                <a:lnTo>
                  <a:pt x="162674" y="801065"/>
                </a:lnTo>
                <a:lnTo>
                  <a:pt x="188772" y="795782"/>
                </a:lnTo>
                <a:lnTo>
                  <a:pt x="358482" y="795782"/>
                </a:lnTo>
                <a:lnTo>
                  <a:pt x="403669" y="786638"/>
                </a:lnTo>
                <a:lnTo>
                  <a:pt x="440613" y="761707"/>
                </a:lnTo>
                <a:lnTo>
                  <a:pt x="465543" y="724763"/>
                </a:lnTo>
                <a:lnTo>
                  <a:pt x="474687" y="679577"/>
                </a:lnTo>
                <a:lnTo>
                  <a:pt x="474687" y="625754"/>
                </a:lnTo>
                <a:lnTo>
                  <a:pt x="650151" y="625754"/>
                </a:lnTo>
                <a:lnTo>
                  <a:pt x="659701" y="623824"/>
                </a:lnTo>
                <a:lnTo>
                  <a:pt x="667499" y="618566"/>
                </a:lnTo>
                <a:lnTo>
                  <a:pt x="670483" y="614146"/>
                </a:lnTo>
                <a:lnTo>
                  <a:pt x="670483" y="576681"/>
                </a:lnTo>
                <a:lnTo>
                  <a:pt x="670483" y="1468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4079983" y="7311066"/>
            <a:ext cx="698500" cy="1092835"/>
          </a:xfrm>
          <a:custGeom>
            <a:avLst/>
            <a:gdLst/>
            <a:ahLst/>
            <a:cxnLst/>
            <a:rect l="l" t="t" r="r" b="b"/>
            <a:pathLst>
              <a:path w="698500" h="1092834">
                <a:moveTo>
                  <a:pt x="472192" y="625629"/>
                </a:moveTo>
                <a:lnTo>
                  <a:pt x="24507" y="625629"/>
                </a:lnTo>
                <a:lnTo>
                  <a:pt x="14976" y="623701"/>
                </a:lnTo>
                <a:lnTo>
                  <a:pt x="7181" y="618443"/>
                </a:lnTo>
                <a:lnTo>
                  <a:pt x="1926" y="610643"/>
                </a:lnTo>
                <a:lnTo>
                  <a:pt x="0" y="601091"/>
                </a:lnTo>
                <a:lnTo>
                  <a:pt x="0" y="24538"/>
                </a:lnTo>
                <a:lnTo>
                  <a:pt x="1927" y="14985"/>
                </a:lnTo>
                <a:lnTo>
                  <a:pt x="7186" y="7186"/>
                </a:lnTo>
                <a:lnTo>
                  <a:pt x="14985" y="1927"/>
                </a:lnTo>
                <a:lnTo>
                  <a:pt x="24538" y="0"/>
                </a:lnTo>
                <a:lnTo>
                  <a:pt x="338800" y="0"/>
                </a:lnTo>
                <a:lnTo>
                  <a:pt x="343483" y="936"/>
                </a:lnTo>
                <a:lnTo>
                  <a:pt x="343055" y="936"/>
                </a:lnTo>
                <a:lnTo>
                  <a:pt x="343992" y="1218"/>
                </a:lnTo>
                <a:lnTo>
                  <a:pt x="395572" y="49070"/>
                </a:lnTo>
                <a:lnTo>
                  <a:pt x="49076" y="49070"/>
                </a:lnTo>
                <a:lnTo>
                  <a:pt x="49076" y="576553"/>
                </a:lnTo>
                <a:lnTo>
                  <a:pt x="496724" y="576553"/>
                </a:lnTo>
                <a:lnTo>
                  <a:pt x="496730" y="601091"/>
                </a:lnTo>
                <a:lnTo>
                  <a:pt x="494802" y="610643"/>
                </a:lnTo>
                <a:lnTo>
                  <a:pt x="489544" y="618443"/>
                </a:lnTo>
                <a:lnTo>
                  <a:pt x="481745" y="623701"/>
                </a:lnTo>
                <a:lnTo>
                  <a:pt x="472192" y="625629"/>
                </a:lnTo>
                <a:close/>
              </a:path>
              <a:path w="698500" h="1092834">
                <a:moveTo>
                  <a:pt x="496724" y="576553"/>
                </a:moveTo>
                <a:lnTo>
                  <a:pt x="447648" y="576553"/>
                </a:lnTo>
                <a:lnTo>
                  <a:pt x="447648" y="184806"/>
                </a:lnTo>
                <a:lnTo>
                  <a:pt x="336192" y="184207"/>
                </a:lnTo>
                <a:lnTo>
                  <a:pt x="326684" y="182240"/>
                </a:lnTo>
                <a:lnTo>
                  <a:pt x="318928" y="176972"/>
                </a:lnTo>
                <a:lnTo>
                  <a:pt x="313703" y="169187"/>
                </a:lnTo>
                <a:lnTo>
                  <a:pt x="311789" y="159668"/>
                </a:lnTo>
                <a:lnTo>
                  <a:pt x="311789" y="49070"/>
                </a:lnTo>
                <a:lnTo>
                  <a:pt x="395572" y="49070"/>
                </a:lnTo>
                <a:lnTo>
                  <a:pt x="430283" y="83777"/>
                </a:lnTo>
                <a:lnTo>
                  <a:pt x="360865" y="83777"/>
                </a:lnTo>
                <a:lnTo>
                  <a:pt x="360865" y="135265"/>
                </a:lnTo>
                <a:lnTo>
                  <a:pt x="482054" y="135541"/>
                </a:lnTo>
                <a:lnTo>
                  <a:pt x="496632" y="184806"/>
                </a:lnTo>
                <a:lnTo>
                  <a:pt x="496724" y="576553"/>
                </a:lnTo>
                <a:close/>
              </a:path>
              <a:path w="698500" h="1092834">
                <a:moveTo>
                  <a:pt x="482054" y="135541"/>
                </a:moveTo>
                <a:lnTo>
                  <a:pt x="412629" y="135541"/>
                </a:lnTo>
                <a:lnTo>
                  <a:pt x="360865" y="83777"/>
                </a:lnTo>
                <a:lnTo>
                  <a:pt x="430283" y="83777"/>
                </a:lnTo>
                <a:lnTo>
                  <a:pt x="482054" y="135541"/>
                </a:lnTo>
                <a:close/>
              </a:path>
              <a:path w="698500" h="1092834">
                <a:moveTo>
                  <a:pt x="625549" y="918414"/>
                </a:moveTo>
                <a:lnTo>
                  <a:pt x="576479" y="918414"/>
                </a:lnTo>
                <a:lnTo>
                  <a:pt x="576479" y="862781"/>
                </a:lnTo>
                <a:lnTo>
                  <a:pt x="571195" y="836677"/>
                </a:lnTo>
                <a:lnTo>
                  <a:pt x="556795" y="815338"/>
                </a:lnTo>
                <a:lnTo>
                  <a:pt x="535456" y="800939"/>
                </a:lnTo>
                <a:lnTo>
                  <a:pt x="509354" y="795657"/>
                </a:lnTo>
                <a:lnTo>
                  <a:pt x="339645" y="795657"/>
                </a:lnTo>
                <a:lnTo>
                  <a:pt x="294457" y="786510"/>
                </a:lnTo>
                <a:lnTo>
                  <a:pt x="257516" y="761582"/>
                </a:lnTo>
                <a:lnTo>
                  <a:pt x="232590" y="724641"/>
                </a:lnTo>
                <a:lnTo>
                  <a:pt x="223444" y="679456"/>
                </a:lnTo>
                <a:lnTo>
                  <a:pt x="223444" y="625629"/>
                </a:lnTo>
                <a:lnTo>
                  <a:pt x="272520" y="625629"/>
                </a:lnTo>
                <a:lnTo>
                  <a:pt x="272520" y="679456"/>
                </a:lnTo>
                <a:lnTo>
                  <a:pt x="277803" y="705560"/>
                </a:lnTo>
                <a:lnTo>
                  <a:pt x="292202" y="726899"/>
                </a:lnTo>
                <a:lnTo>
                  <a:pt x="313541" y="741297"/>
                </a:lnTo>
                <a:lnTo>
                  <a:pt x="339645" y="746580"/>
                </a:lnTo>
                <a:lnTo>
                  <a:pt x="509348" y="746580"/>
                </a:lnTo>
                <a:lnTo>
                  <a:pt x="554536" y="755727"/>
                </a:lnTo>
                <a:lnTo>
                  <a:pt x="591477" y="780655"/>
                </a:lnTo>
                <a:lnTo>
                  <a:pt x="616403" y="817595"/>
                </a:lnTo>
                <a:lnTo>
                  <a:pt x="625549" y="862781"/>
                </a:lnTo>
                <a:lnTo>
                  <a:pt x="625549" y="918414"/>
                </a:lnTo>
                <a:close/>
              </a:path>
              <a:path w="698500" h="1092834">
                <a:moveTo>
                  <a:pt x="601014" y="1092484"/>
                </a:moveTo>
                <a:lnTo>
                  <a:pt x="590281" y="1089730"/>
                </a:lnTo>
                <a:lnTo>
                  <a:pt x="581934" y="1081469"/>
                </a:lnTo>
                <a:lnTo>
                  <a:pt x="506875" y="951462"/>
                </a:lnTo>
                <a:lnTo>
                  <a:pt x="503895" y="940102"/>
                </a:lnTo>
                <a:lnTo>
                  <a:pt x="506877" y="929431"/>
                </a:lnTo>
                <a:lnTo>
                  <a:pt x="514629" y="921513"/>
                </a:lnTo>
                <a:lnTo>
                  <a:pt x="525958" y="918414"/>
                </a:lnTo>
                <a:lnTo>
                  <a:pt x="676070" y="918414"/>
                </a:lnTo>
                <a:lnTo>
                  <a:pt x="687401" y="921513"/>
                </a:lnTo>
                <a:lnTo>
                  <a:pt x="695153" y="929431"/>
                </a:lnTo>
                <a:lnTo>
                  <a:pt x="698134" y="940102"/>
                </a:lnTo>
                <a:lnTo>
                  <a:pt x="695153" y="951462"/>
                </a:lnTo>
                <a:lnTo>
                  <a:pt x="620094" y="1081469"/>
                </a:lnTo>
                <a:lnTo>
                  <a:pt x="611747" y="1089730"/>
                </a:lnTo>
                <a:lnTo>
                  <a:pt x="601014" y="10924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60723" y="8969726"/>
            <a:ext cx="228815" cy="229699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2832626" y="2960356"/>
            <a:ext cx="2028825" cy="2181860"/>
          </a:xfrm>
          <a:custGeom>
            <a:avLst/>
            <a:gdLst/>
            <a:ahLst/>
            <a:cxnLst/>
            <a:rect l="l" t="t" r="r" b="b"/>
            <a:pathLst>
              <a:path w="2028825" h="2181860">
                <a:moveTo>
                  <a:pt x="599884" y="1368158"/>
                </a:moveTo>
                <a:lnTo>
                  <a:pt x="596734" y="1352575"/>
                </a:lnTo>
                <a:lnTo>
                  <a:pt x="588162" y="1339850"/>
                </a:lnTo>
                <a:lnTo>
                  <a:pt x="575437" y="1331264"/>
                </a:lnTo>
                <a:lnTo>
                  <a:pt x="559854" y="1328127"/>
                </a:lnTo>
                <a:lnTo>
                  <a:pt x="519823" y="1328127"/>
                </a:lnTo>
                <a:lnTo>
                  <a:pt x="519823" y="1408188"/>
                </a:lnTo>
                <a:lnTo>
                  <a:pt x="519823" y="1574215"/>
                </a:lnTo>
                <a:lnTo>
                  <a:pt x="353796" y="1574215"/>
                </a:lnTo>
                <a:lnTo>
                  <a:pt x="353796" y="1408188"/>
                </a:lnTo>
                <a:lnTo>
                  <a:pt x="519823" y="1408188"/>
                </a:lnTo>
                <a:lnTo>
                  <a:pt x="519823" y="1328127"/>
                </a:lnTo>
                <a:lnTo>
                  <a:pt x="313753" y="1328127"/>
                </a:lnTo>
                <a:lnTo>
                  <a:pt x="298170" y="1331264"/>
                </a:lnTo>
                <a:lnTo>
                  <a:pt x="285445" y="1339850"/>
                </a:lnTo>
                <a:lnTo>
                  <a:pt x="276872" y="1352575"/>
                </a:lnTo>
                <a:lnTo>
                  <a:pt x="273723" y="1368158"/>
                </a:lnTo>
                <a:lnTo>
                  <a:pt x="273723" y="1614258"/>
                </a:lnTo>
                <a:lnTo>
                  <a:pt x="276872" y="1629841"/>
                </a:lnTo>
                <a:lnTo>
                  <a:pt x="285445" y="1642567"/>
                </a:lnTo>
                <a:lnTo>
                  <a:pt x="298170" y="1651139"/>
                </a:lnTo>
                <a:lnTo>
                  <a:pt x="313753" y="1654289"/>
                </a:lnTo>
                <a:lnTo>
                  <a:pt x="559854" y="1654289"/>
                </a:lnTo>
                <a:lnTo>
                  <a:pt x="575437" y="1651139"/>
                </a:lnTo>
                <a:lnTo>
                  <a:pt x="588162" y="1642567"/>
                </a:lnTo>
                <a:lnTo>
                  <a:pt x="596747" y="1629841"/>
                </a:lnTo>
                <a:lnTo>
                  <a:pt x="599884" y="1614258"/>
                </a:lnTo>
                <a:lnTo>
                  <a:pt x="599884" y="1574215"/>
                </a:lnTo>
                <a:lnTo>
                  <a:pt x="599884" y="1408188"/>
                </a:lnTo>
                <a:lnTo>
                  <a:pt x="599884" y="1368158"/>
                </a:lnTo>
                <a:close/>
              </a:path>
              <a:path w="2028825" h="2181860">
                <a:moveTo>
                  <a:pt x="599884" y="841311"/>
                </a:moveTo>
                <a:lnTo>
                  <a:pt x="596734" y="825728"/>
                </a:lnTo>
                <a:lnTo>
                  <a:pt x="588162" y="813003"/>
                </a:lnTo>
                <a:lnTo>
                  <a:pt x="575437" y="804418"/>
                </a:lnTo>
                <a:lnTo>
                  <a:pt x="559854" y="801268"/>
                </a:lnTo>
                <a:lnTo>
                  <a:pt x="519823" y="801268"/>
                </a:lnTo>
                <a:lnTo>
                  <a:pt x="519823" y="881341"/>
                </a:lnTo>
                <a:lnTo>
                  <a:pt x="519823" y="1047369"/>
                </a:lnTo>
                <a:lnTo>
                  <a:pt x="353796" y="1047369"/>
                </a:lnTo>
                <a:lnTo>
                  <a:pt x="353796" y="881341"/>
                </a:lnTo>
                <a:lnTo>
                  <a:pt x="519823" y="881341"/>
                </a:lnTo>
                <a:lnTo>
                  <a:pt x="519823" y="801268"/>
                </a:lnTo>
                <a:lnTo>
                  <a:pt x="313753" y="801268"/>
                </a:lnTo>
                <a:lnTo>
                  <a:pt x="298170" y="804418"/>
                </a:lnTo>
                <a:lnTo>
                  <a:pt x="285445" y="813003"/>
                </a:lnTo>
                <a:lnTo>
                  <a:pt x="276872" y="825728"/>
                </a:lnTo>
                <a:lnTo>
                  <a:pt x="273723" y="841311"/>
                </a:lnTo>
                <a:lnTo>
                  <a:pt x="273723" y="1087399"/>
                </a:lnTo>
                <a:lnTo>
                  <a:pt x="276872" y="1102982"/>
                </a:lnTo>
                <a:lnTo>
                  <a:pt x="285445" y="1115707"/>
                </a:lnTo>
                <a:lnTo>
                  <a:pt x="298170" y="1124292"/>
                </a:lnTo>
                <a:lnTo>
                  <a:pt x="313753" y="1127442"/>
                </a:lnTo>
                <a:lnTo>
                  <a:pt x="559854" y="1127442"/>
                </a:lnTo>
                <a:lnTo>
                  <a:pt x="575437" y="1124292"/>
                </a:lnTo>
                <a:lnTo>
                  <a:pt x="588162" y="1115707"/>
                </a:lnTo>
                <a:lnTo>
                  <a:pt x="596747" y="1102982"/>
                </a:lnTo>
                <a:lnTo>
                  <a:pt x="599884" y="1087399"/>
                </a:lnTo>
                <a:lnTo>
                  <a:pt x="599884" y="1047369"/>
                </a:lnTo>
                <a:lnTo>
                  <a:pt x="599884" y="881341"/>
                </a:lnTo>
                <a:lnTo>
                  <a:pt x="599884" y="841311"/>
                </a:lnTo>
                <a:close/>
              </a:path>
              <a:path w="2028825" h="2181860">
                <a:moveTo>
                  <a:pt x="599884" y="314452"/>
                </a:moveTo>
                <a:lnTo>
                  <a:pt x="596734" y="298869"/>
                </a:lnTo>
                <a:lnTo>
                  <a:pt x="588162" y="286143"/>
                </a:lnTo>
                <a:lnTo>
                  <a:pt x="575437" y="277571"/>
                </a:lnTo>
                <a:lnTo>
                  <a:pt x="559854" y="274421"/>
                </a:lnTo>
                <a:lnTo>
                  <a:pt x="519823" y="274421"/>
                </a:lnTo>
                <a:lnTo>
                  <a:pt x="519823" y="354495"/>
                </a:lnTo>
                <a:lnTo>
                  <a:pt x="519823" y="520522"/>
                </a:lnTo>
                <a:lnTo>
                  <a:pt x="353796" y="520522"/>
                </a:lnTo>
                <a:lnTo>
                  <a:pt x="353796" y="354495"/>
                </a:lnTo>
                <a:lnTo>
                  <a:pt x="519823" y="354495"/>
                </a:lnTo>
                <a:lnTo>
                  <a:pt x="519823" y="274421"/>
                </a:lnTo>
                <a:lnTo>
                  <a:pt x="313753" y="274421"/>
                </a:lnTo>
                <a:lnTo>
                  <a:pt x="298170" y="277571"/>
                </a:lnTo>
                <a:lnTo>
                  <a:pt x="285445" y="286143"/>
                </a:lnTo>
                <a:lnTo>
                  <a:pt x="276872" y="298869"/>
                </a:lnTo>
                <a:lnTo>
                  <a:pt x="273723" y="314452"/>
                </a:lnTo>
                <a:lnTo>
                  <a:pt x="273723" y="560552"/>
                </a:lnTo>
                <a:lnTo>
                  <a:pt x="276872" y="576135"/>
                </a:lnTo>
                <a:lnTo>
                  <a:pt x="285445" y="588860"/>
                </a:lnTo>
                <a:lnTo>
                  <a:pt x="298170" y="597433"/>
                </a:lnTo>
                <a:lnTo>
                  <a:pt x="313753" y="600583"/>
                </a:lnTo>
                <a:lnTo>
                  <a:pt x="559854" y="600583"/>
                </a:lnTo>
                <a:lnTo>
                  <a:pt x="575437" y="597433"/>
                </a:lnTo>
                <a:lnTo>
                  <a:pt x="588162" y="588860"/>
                </a:lnTo>
                <a:lnTo>
                  <a:pt x="596747" y="576135"/>
                </a:lnTo>
                <a:lnTo>
                  <a:pt x="599884" y="560552"/>
                </a:lnTo>
                <a:lnTo>
                  <a:pt x="599884" y="520522"/>
                </a:lnTo>
                <a:lnTo>
                  <a:pt x="599884" y="354495"/>
                </a:lnTo>
                <a:lnTo>
                  <a:pt x="599884" y="314452"/>
                </a:lnTo>
                <a:close/>
              </a:path>
              <a:path w="2028825" h="2181860">
                <a:moveTo>
                  <a:pt x="1021372" y="1643367"/>
                </a:moveTo>
                <a:lnTo>
                  <a:pt x="1018222" y="1627784"/>
                </a:lnTo>
                <a:lnTo>
                  <a:pt x="1009637" y="1615059"/>
                </a:lnTo>
                <a:lnTo>
                  <a:pt x="996911" y="1606473"/>
                </a:lnTo>
                <a:lnTo>
                  <a:pt x="981329" y="1603336"/>
                </a:lnTo>
                <a:lnTo>
                  <a:pt x="693648" y="1603336"/>
                </a:lnTo>
                <a:lnTo>
                  <a:pt x="678065" y="1606473"/>
                </a:lnTo>
                <a:lnTo>
                  <a:pt x="665340" y="1615059"/>
                </a:lnTo>
                <a:lnTo>
                  <a:pt x="656755" y="1627784"/>
                </a:lnTo>
                <a:lnTo>
                  <a:pt x="653605" y="1643367"/>
                </a:lnTo>
                <a:lnTo>
                  <a:pt x="656755" y="1658950"/>
                </a:lnTo>
                <a:lnTo>
                  <a:pt x="665340" y="1671675"/>
                </a:lnTo>
                <a:lnTo>
                  <a:pt x="678065" y="1680260"/>
                </a:lnTo>
                <a:lnTo>
                  <a:pt x="693648" y="1683397"/>
                </a:lnTo>
                <a:lnTo>
                  <a:pt x="981329" y="1683397"/>
                </a:lnTo>
                <a:lnTo>
                  <a:pt x="996911" y="1680260"/>
                </a:lnTo>
                <a:lnTo>
                  <a:pt x="1009637" y="1671675"/>
                </a:lnTo>
                <a:lnTo>
                  <a:pt x="1018222" y="1658950"/>
                </a:lnTo>
                <a:lnTo>
                  <a:pt x="1021372" y="1643367"/>
                </a:lnTo>
                <a:close/>
              </a:path>
              <a:path w="2028825" h="2181860">
                <a:moveTo>
                  <a:pt x="1040079" y="1049274"/>
                </a:moveTo>
                <a:lnTo>
                  <a:pt x="1036942" y="1033678"/>
                </a:lnTo>
                <a:lnTo>
                  <a:pt x="1028357" y="1020953"/>
                </a:lnTo>
                <a:lnTo>
                  <a:pt x="1015631" y="1012380"/>
                </a:lnTo>
                <a:lnTo>
                  <a:pt x="1000048" y="1009230"/>
                </a:lnTo>
                <a:lnTo>
                  <a:pt x="712355" y="1009230"/>
                </a:lnTo>
                <a:lnTo>
                  <a:pt x="696772" y="1012380"/>
                </a:lnTo>
                <a:lnTo>
                  <a:pt x="684047" y="1020953"/>
                </a:lnTo>
                <a:lnTo>
                  <a:pt x="675474" y="1033678"/>
                </a:lnTo>
                <a:lnTo>
                  <a:pt x="672325" y="1049274"/>
                </a:lnTo>
                <a:lnTo>
                  <a:pt x="675474" y="1064856"/>
                </a:lnTo>
                <a:lnTo>
                  <a:pt x="684047" y="1077582"/>
                </a:lnTo>
                <a:lnTo>
                  <a:pt x="696772" y="1086154"/>
                </a:lnTo>
                <a:lnTo>
                  <a:pt x="712355" y="1089304"/>
                </a:lnTo>
                <a:lnTo>
                  <a:pt x="1000048" y="1089304"/>
                </a:lnTo>
                <a:lnTo>
                  <a:pt x="1015631" y="1086154"/>
                </a:lnTo>
                <a:lnTo>
                  <a:pt x="1028357" y="1077582"/>
                </a:lnTo>
                <a:lnTo>
                  <a:pt x="1036929" y="1064856"/>
                </a:lnTo>
                <a:lnTo>
                  <a:pt x="1040079" y="1049274"/>
                </a:lnTo>
                <a:close/>
              </a:path>
              <a:path w="2028825" h="2181860">
                <a:moveTo>
                  <a:pt x="1040079" y="522427"/>
                </a:moveTo>
                <a:lnTo>
                  <a:pt x="1036942" y="506844"/>
                </a:lnTo>
                <a:lnTo>
                  <a:pt x="1028357" y="494106"/>
                </a:lnTo>
                <a:lnTo>
                  <a:pt x="1015631" y="485533"/>
                </a:lnTo>
                <a:lnTo>
                  <a:pt x="1000048" y="482384"/>
                </a:lnTo>
                <a:lnTo>
                  <a:pt x="712355" y="482384"/>
                </a:lnTo>
                <a:lnTo>
                  <a:pt x="696772" y="485533"/>
                </a:lnTo>
                <a:lnTo>
                  <a:pt x="684047" y="494106"/>
                </a:lnTo>
                <a:lnTo>
                  <a:pt x="675474" y="506844"/>
                </a:lnTo>
                <a:lnTo>
                  <a:pt x="672325" y="522427"/>
                </a:lnTo>
                <a:lnTo>
                  <a:pt x="675474" y="538010"/>
                </a:lnTo>
                <a:lnTo>
                  <a:pt x="684047" y="550735"/>
                </a:lnTo>
                <a:lnTo>
                  <a:pt x="696772" y="559308"/>
                </a:lnTo>
                <a:lnTo>
                  <a:pt x="712355" y="562457"/>
                </a:lnTo>
                <a:lnTo>
                  <a:pt x="1000048" y="562457"/>
                </a:lnTo>
                <a:lnTo>
                  <a:pt x="1015631" y="559308"/>
                </a:lnTo>
                <a:lnTo>
                  <a:pt x="1028357" y="550735"/>
                </a:lnTo>
                <a:lnTo>
                  <a:pt x="1036929" y="538010"/>
                </a:lnTo>
                <a:lnTo>
                  <a:pt x="1040079" y="522427"/>
                </a:lnTo>
                <a:close/>
              </a:path>
              <a:path w="2028825" h="2181860">
                <a:moveTo>
                  <a:pt x="1070178" y="896772"/>
                </a:moveTo>
                <a:lnTo>
                  <a:pt x="1067041" y="881176"/>
                </a:lnTo>
                <a:lnTo>
                  <a:pt x="1058456" y="868451"/>
                </a:lnTo>
                <a:lnTo>
                  <a:pt x="1045730" y="859878"/>
                </a:lnTo>
                <a:lnTo>
                  <a:pt x="1030147" y="856729"/>
                </a:lnTo>
                <a:lnTo>
                  <a:pt x="712355" y="856729"/>
                </a:lnTo>
                <a:lnTo>
                  <a:pt x="696772" y="859878"/>
                </a:lnTo>
                <a:lnTo>
                  <a:pt x="684047" y="868451"/>
                </a:lnTo>
                <a:lnTo>
                  <a:pt x="675474" y="881176"/>
                </a:lnTo>
                <a:lnTo>
                  <a:pt x="672325" y="896772"/>
                </a:lnTo>
                <a:lnTo>
                  <a:pt x="675474" y="912355"/>
                </a:lnTo>
                <a:lnTo>
                  <a:pt x="684047" y="925080"/>
                </a:lnTo>
                <a:lnTo>
                  <a:pt x="696772" y="933653"/>
                </a:lnTo>
                <a:lnTo>
                  <a:pt x="712355" y="936802"/>
                </a:lnTo>
                <a:lnTo>
                  <a:pt x="1030147" y="936802"/>
                </a:lnTo>
                <a:lnTo>
                  <a:pt x="1045730" y="933653"/>
                </a:lnTo>
                <a:lnTo>
                  <a:pt x="1058456" y="925080"/>
                </a:lnTo>
                <a:lnTo>
                  <a:pt x="1067041" y="912355"/>
                </a:lnTo>
                <a:lnTo>
                  <a:pt x="1070178" y="896772"/>
                </a:lnTo>
                <a:close/>
              </a:path>
              <a:path w="2028825" h="2181860">
                <a:moveTo>
                  <a:pt x="1246962" y="1423606"/>
                </a:moveTo>
                <a:lnTo>
                  <a:pt x="1243812" y="1408023"/>
                </a:lnTo>
                <a:lnTo>
                  <a:pt x="1235240" y="1395298"/>
                </a:lnTo>
                <a:lnTo>
                  <a:pt x="1222514" y="1386725"/>
                </a:lnTo>
                <a:lnTo>
                  <a:pt x="1206931" y="1383576"/>
                </a:lnTo>
                <a:lnTo>
                  <a:pt x="712355" y="1383576"/>
                </a:lnTo>
                <a:lnTo>
                  <a:pt x="696772" y="1386725"/>
                </a:lnTo>
                <a:lnTo>
                  <a:pt x="684047" y="1395298"/>
                </a:lnTo>
                <a:lnTo>
                  <a:pt x="675474" y="1408023"/>
                </a:lnTo>
                <a:lnTo>
                  <a:pt x="672325" y="1423606"/>
                </a:lnTo>
                <a:lnTo>
                  <a:pt x="675474" y="1439189"/>
                </a:lnTo>
                <a:lnTo>
                  <a:pt x="684047" y="1451927"/>
                </a:lnTo>
                <a:lnTo>
                  <a:pt x="696772" y="1460500"/>
                </a:lnTo>
                <a:lnTo>
                  <a:pt x="712355" y="1463649"/>
                </a:lnTo>
                <a:lnTo>
                  <a:pt x="1206931" y="1463649"/>
                </a:lnTo>
                <a:lnTo>
                  <a:pt x="1222514" y="1460500"/>
                </a:lnTo>
                <a:lnTo>
                  <a:pt x="1235240" y="1451927"/>
                </a:lnTo>
                <a:lnTo>
                  <a:pt x="1243812" y="1439202"/>
                </a:lnTo>
                <a:lnTo>
                  <a:pt x="1246962" y="1423606"/>
                </a:lnTo>
                <a:close/>
              </a:path>
              <a:path w="2028825" h="2181860">
                <a:moveTo>
                  <a:pt x="1327772" y="369912"/>
                </a:moveTo>
                <a:lnTo>
                  <a:pt x="1324622" y="354330"/>
                </a:lnTo>
                <a:lnTo>
                  <a:pt x="1316037" y="341604"/>
                </a:lnTo>
                <a:lnTo>
                  <a:pt x="1303312" y="333019"/>
                </a:lnTo>
                <a:lnTo>
                  <a:pt x="1287729" y="329882"/>
                </a:lnTo>
                <a:lnTo>
                  <a:pt x="712355" y="329882"/>
                </a:lnTo>
                <a:lnTo>
                  <a:pt x="696772" y="333019"/>
                </a:lnTo>
                <a:lnTo>
                  <a:pt x="684047" y="341604"/>
                </a:lnTo>
                <a:lnTo>
                  <a:pt x="675474" y="354330"/>
                </a:lnTo>
                <a:lnTo>
                  <a:pt x="672325" y="369912"/>
                </a:lnTo>
                <a:lnTo>
                  <a:pt x="675474" y="385495"/>
                </a:lnTo>
                <a:lnTo>
                  <a:pt x="684047" y="398221"/>
                </a:lnTo>
                <a:lnTo>
                  <a:pt x="696772" y="406806"/>
                </a:lnTo>
                <a:lnTo>
                  <a:pt x="712355" y="409956"/>
                </a:lnTo>
                <a:lnTo>
                  <a:pt x="1287741" y="409956"/>
                </a:lnTo>
                <a:lnTo>
                  <a:pt x="1303324" y="406806"/>
                </a:lnTo>
                <a:lnTo>
                  <a:pt x="1316050" y="398221"/>
                </a:lnTo>
                <a:lnTo>
                  <a:pt x="1324622" y="385495"/>
                </a:lnTo>
                <a:lnTo>
                  <a:pt x="1327772" y="369912"/>
                </a:lnTo>
                <a:close/>
              </a:path>
              <a:path w="2028825" h="2181860">
                <a:moveTo>
                  <a:pt x="1601495" y="40043"/>
                </a:moveTo>
                <a:lnTo>
                  <a:pt x="1598345" y="24460"/>
                </a:lnTo>
                <a:lnTo>
                  <a:pt x="1589773" y="11734"/>
                </a:lnTo>
                <a:lnTo>
                  <a:pt x="1577047" y="3149"/>
                </a:lnTo>
                <a:lnTo>
                  <a:pt x="1561465" y="0"/>
                </a:lnTo>
                <a:lnTo>
                  <a:pt x="40043" y="0"/>
                </a:lnTo>
                <a:lnTo>
                  <a:pt x="24460" y="3149"/>
                </a:lnTo>
                <a:lnTo>
                  <a:pt x="11734" y="11734"/>
                </a:lnTo>
                <a:lnTo>
                  <a:pt x="3149" y="24460"/>
                </a:lnTo>
                <a:lnTo>
                  <a:pt x="0" y="40043"/>
                </a:lnTo>
                <a:lnTo>
                  <a:pt x="0" y="1888667"/>
                </a:lnTo>
                <a:lnTo>
                  <a:pt x="3149" y="1904250"/>
                </a:lnTo>
                <a:lnTo>
                  <a:pt x="11734" y="1916976"/>
                </a:lnTo>
                <a:lnTo>
                  <a:pt x="24460" y="1925561"/>
                </a:lnTo>
                <a:lnTo>
                  <a:pt x="40043" y="1928698"/>
                </a:lnTo>
                <a:lnTo>
                  <a:pt x="1337665" y="1928698"/>
                </a:lnTo>
                <a:lnTo>
                  <a:pt x="1374559" y="1904250"/>
                </a:lnTo>
                <a:lnTo>
                  <a:pt x="1365973" y="1860359"/>
                </a:lnTo>
                <a:lnTo>
                  <a:pt x="80073" y="1848637"/>
                </a:lnTo>
                <a:lnTo>
                  <a:pt x="80073" y="80073"/>
                </a:lnTo>
                <a:lnTo>
                  <a:pt x="1521421" y="80073"/>
                </a:lnTo>
                <a:lnTo>
                  <a:pt x="1521421" y="489267"/>
                </a:lnTo>
                <a:lnTo>
                  <a:pt x="1524571" y="504850"/>
                </a:lnTo>
                <a:lnTo>
                  <a:pt x="1533144" y="517575"/>
                </a:lnTo>
                <a:lnTo>
                  <a:pt x="1545882" y="526161"/>
                </a:lnTo>
                <a:lnTo>
                  <a:pt x="1561465" y="529297"/>
                </a:lnTo>
                <a:lnTo>
                  <a:pt x="1577047" y="526161"/>
                </a:lnTo>
                <a:lnTo>
                  <a:pt x="1589773" y="517575"/>
                </a:lnTo>
                <a:lnTo>
                  <a:pt x="1598345" y="504850"/>
                </a:lnTo>
                <a:lnTo>
                  <a:pt x="1601495" y="489267"/>
                </a:lnTo>
                <a:lnTo>
                  <a:pt x="1601495" y="40043"/>
                </a:lnTo>
                <a:close/>
              </a:path>
              <a:path w="2028825" h="2181860">
                <a:moveTo>
                  <a:pt x="1783753" y="910018"/>
                </a:moveTo>
                <a:lnTo>
                  <a:pt x="1780819" y="894956"/>
                </a:lnTo>
                <a:lnTo>
                  <a:pt x="1772018" y="881710"/>
                </a:lnTo>
                <a:lnTo>
                  <a:pt x="1758784" y="872909"/>
                </a:lnTo>
                <a:lnTo>
                  <a:pt x="1743722" y="869975"/>
                </a:lnTo>
                <a:lnTo>
                  <a:pt x="1728660" y="872909"/>
                </a:lnTo>
                <a:lnTo>
                  <a:pt x="1715414" y="881710"/>
                </a:lnTo>
                <a:lnTo>
                  <a:pt x="1465465" y="1131658"/>
                </a:lnTo>
                <a:lnTo>
                  <a:pt x="1365973" y="1032167"/>
                </a:lnTo>
                <a:lnTo>
                  <a:pt x="1322603" y="1023378"/>
                </a:lnTo>
                <a:lnTo>
                  <a:pt x="1297635" y="1060475"/>
                </a:lnTo>
                <a:lnTo>
                  <a:pt x="1300556" y="1075537"/>
                </a:lnTo>
                <a:lnTo>
                  <a:pt x="1437144" y="1216583"/>
                </a:lnTo>
                <a:lnTo>
                  <a:pt x="1465453" y="1228305"/>
                </a:lnTo>
                <a:lnTo>
                  <a:pt x="1473098" y="1227582"/>
                </a:lnTo>
                <a:lnTo>
                  <a:pt x="1772018" y="938326"/>
                </a:lnTo>
                <a:lnTo>
                  <a:pt x="1780819" y="925080"/>
                </a:lnTo>
                <a:lnTo>
                  <a:pt x="1783753" y="910018"/>
                </a:lnTo>
                <a:close/>
              </a:path>
              <a:path w="2028825" h="2181860">
                <a:moveTo>
                  <a:pt x="2028825" y="962736"/>
                </a:moveTo>
                <a:lnTo>
                  <a:pt x="2012505" y="885837"/>
                </a:lnTo>
                <a:lnTo>
                  <a:pt x="1996325" y="841540"/>
                </a:lnTo>
                <a:lnTo>
                  <a:pt x="1976589" y="800481"/>
                </a:lnTo>
                <a:lnTo>
                  <a:pt x="1953361" y="762152"/>
                </a:lnTo>
                <a:lnTo>
                  <a:pt x="1953361" y="1025258"/>
                </a:lnTo>
                <a:lnTo>
                  <a:pt x="1949996" y="1076998"/>
                </a:lnTo>
                <a:lnTo>
                  <a:pt x="1940052" y="1127188"/>
                </a:lnTo>
                <a:lnTo>
                  <a:pt x="1923732" y="1175321"/>
                </a:lnTo>
                <a:lnTo>
                  <a:pt x="1901240" y="1220901"/>
                </a:lnTo>
                <a:lnTo>
                  <a:pt x="1872780" y="1263421"/>
                </a:lnTo>
                <a:lnTo>
                  <a:pt x="1838579" y="1302385"/>
                </a:lnTo>
                <a:lnTo>
                  <a:pt x="1799615" y="1336586"/>
                </a:lnTo>
                <a:lnTo>
                  <a:pt x="1757095" y="1365034"/>
                </a:lnTo>
                <a:lnTo>
                  <a:pt x="1711515" y="1387538"/>
                </a:lnTo>
                <a:lnTo>
                  <a:pt x="1663382" y="1403858"/>
                </a:lnTo>
                <a:lnTo>
                  <a:pt x="1635658" y="1409357"/>
                </a:lnTo>
                <a:lnTo>
                  <a:pt x="1635658" y="1633918"/>
                </a:lnTo>
                <a:lnTo>
                  <a:pt x="1635658" y="2028748"/>
                </a:lnTo>
                <a:lnTo>
                  <a:pt x="1629829" y="2057603"/>
                </a:lnTo>
                <a:lnTo>
                  <a:pt x="1613903" y="2081199"/>
                </a:lnTo>
                <a:lnTo>
                  <a:pt x="1590319" y="2097112"/>
                </a:lnTo>
                <a:lnTo>
                  <a:pt x="1561465" y="2102954"/>
                </a:lnTo>
                <a:lnTo>
                  <a:pt x="1532610" y="2097112"/>
                </a:lnTo>
                <a:lnTo>
                  <a:pt x="1509014" y="2081199"/>
                </a:lnTo>
                <a:lnTo>
                  <a:pt x="1493100" y="2057603"/>
                </a:lnTo>
                <a:lnTo>
                  <a:pt x="1487258" y="2028748"/>
                </a:lnTo>
                <a:lnTo>
                  <a:pt x="1487258" y="1633918"/>
                </a:lnTo>
                <a:lnTo>
                  <a:pt x="1635658" y="1633918"/>
                </a:lnTo>
                <a:lnTo>
                  <a:pt x="1635658" y="1409357"/>
                </a:lnTo>
                <a:lnTo>
                  <a:pt x="1613192" y="1413802"/>
                </a:lnTo>
                <a:lnTo>
                  <a:pt x="1583410" y="1415745"/>
                </a:lnTo>
                <a:lnTo>
                  <a:pt x="1583410" y="1498854"/>
                </a:lnTo>
                <a:lnTo>
                  <a:pt x="1583410" y="1553857"/>
                </a:lnTo>
                <a:lnTo>
                  <a:pt x="1539494" y="1553857"/>
                </a:lnTo>
                <a:lnTo>
                  <a:pt x="1539494" y="1498854"/>
                </a:lnTo>
                <a:lnTo>
                  <a:pt x="1560931" y="1499692"/>
                </a:lnTo>
                <a:lnTo>
                  <a:pt x="1561985" y="1499692"/>
                </a:lnTo>
                <a:lnTo>
                  <a:pt x="1583410" y="1498854"/>
                </a:lnTo>
                <a:lnTo>
                  <a:pt x="1583410" y="1415745"/>
                </a:lnTo>
                <a:lnTo>
                  <a:pt x="1561465" y="1417167"/>
                </a:lnTo>
                <a:lnTo>
                  <a:pt x="1509725" y="1413802"/>
                </a:lnTo>
                <a:lnTo>
                  <a:pt x="1459534" y="1403858"/>
                </a:lnTo>
                <a:lnTo>
                  <a:pt x="1411401" y="1387538"/>
                </a:lnTo>
                <a:lnTo>
                  <a:pt x="1365821" y="1365034"/>
                </a:lnTo>
                <a:lnTo>
                  <a:pt x="1323301" y="1336586"/>
                </a:lnTo>
                <a:lnTo>
                  <a:pt x="1284338" y="1302385"/>
                </a:lnTo>
                <a:lnTo>
                  <a:pt x="1250137" y="1263421"/>
                </a:lnTo>
                <a:lnTo>
                  <a:pt x="1221689" y="1220901"/>
                </a:lnTo>
                <a:lnTo>
                  <a:pt x="1199197" y="1175321"/>
                </a:lnTo>
                <a:lnTo>
                  <a:pt x="1182865" y="1127188"/>
                </a:lnTo>
                <a:lnTo>
                  <a:pt x="1172921" y="1076998"/>
                </a:lnTo>
                <a:lnTo>
                  <a:pt x="1169555" y="1025258"/>
                </a:lnTo>
                <a:lnTo>
                  <a:pt x="1172921" y="973531"/>
                </a:lnTo>
                <a:lnTo>
                  <a:pt x="1182865" y="923340"/>
                </a:lnTo>
                <a:lnTo>
                  <a:pt x="1199197" y="875207"/>
                </a:lnTo>
                <a:lnTo>
                  <a:pt x="1221689" y="829627"/>
                </a:lnTo>
                <a:lnTo>
                  <a:pt x="1250137" y="787107"/>
                </a:lnTo>
                <a:lnTo>
                  <a:pt x="1284338" y="748144"/>
                </a:lnTo>
                <a:lnTo>
                  <a:pt x="1323301" y="713943"/>
                </a:lnTo>
                <a:lnTo>
                  <a:pt x="1365821" y="685482"/>
                </a:lnTo>
                <a:lnTo>
                  <a:pt x="1411401" y="662990"/>
                </a:lnTo>
                <a:lnTo>
                  <a:pt x="1459534" y="646671"/>
                </a:lnTo>
                <a:lnTo>
                  <a:pt x="1509725" y="636727"/>
                </a:lnTo>
                <a:lnTo>
                  <a:pt x="1561465" y="633361"/>
                </a:lnTo>
                <a:lnTo>
                  <a:pt x="1613192" y="636727"/>
                </a:lnTo>
                <a:lnTo>
                  <a:pt x="1663382" y="646671"/>
                </a:lnTo>
                <a:lnTo>
                  <a:pt x="1711515" y="662990"/>
                </a:lnTo>
                <a:lnTo>
                  <a:pt x="1757095" y="685482"/>
                </a:lnTo>
                <a:lnTo>
                  <a:pt x="1799615" y="713943"/>
                </a:lnTo>
                <a:lnTo>
                  <a:pt x="1838579" y="748144"/>
                </a:lnTo>
                <a:lnTo>
                  <a:pt x="1872780" y="787107"/>
                </a:lnTo>
                <a:lnTo>
                  <a:pt x="1901240" y="829627"/>
                </a:lnTo>
                <a:lnTo>
                  <a:pt x="1923732" y="875207"/>
                </a:lnTo>
                <a:lnTo>
                  <a:pt x="1940052" y="923340"/>
                </a:lnTo>
                <a:lnTo>
                  <a:pt x="1950008" y="973531"/>
                </a:lnTo>
                <a:lnTo>
                  <a:pt x="1953361" y="1025258"/>
                </a:lnTo>
                <a:lnTo>
                  <a:pt x="1953361" y="762152"/>
                </a:lnTo>
                <a:lnTo>
                  <a:pt x="1925929" y="725347"/>
                </a:lnTo>
                <a:lnTo>
                  <a:pt x="1895195" y="691527"/>
                </a:lnTo>
                <a:lnTo>
                  <a:pt x="1861375" y="660781"/>
                </a:lnTo>
                <a:lnTo>
                  <a:pt x="1825015" y="633628"/>
                </a:lnTo>
                <a:lnTo>
                  <a:pt x="1786242" y="610133"/>
                </a:lnTo>
                <a:lnTo>
                  <a:pt x="1745183" y="590397"/>
                </a:lnTo>
                <a:lnTo>
                  <a:pt x="1700872" y="574217"/>
                </a:lnTo>
                <a:lnTo>
                  <a:pt x="1655381" y="562610"/>
                </a:lnTo>
                <a:lnTo>
                  <a:pt x="1608848" y="555625"/>
                </a:lnTo>
                <a:lnTo>
                  <a:pt x="1561465" y="553288"/>
                </a:lnTo>
                <a:lnTo>
                  <a:pt x="1514068" y="555625"/>
                </a:lnTo>
                <a:lnTo>
                  <a:pt x="1467548" y="562610"/>
                </a:lnTo>
                <a:lnTo>
                  <a:pt x="1422044" y="574217"/>
                </a:lnTo>
                <a:lnTo>
                  <a:pt x="1377734" y="590397"/>
                </a:lnTo>
                <a:lnTo>
                  <a:pt x="1336675" y="610133"/>
                </a:lnTo>
                <a:lnTo>
                  <a:pt x="1297901" y="633628"/>
                </a:lnTo>
                <a:lnTo>
                  <a:pt x="1261541" y="660781"/>
                </a:lnTo>
                <a:lnTo>
                  <a:pt x="1227721" y="691527"/>
                </a:lnTo>
                <a:lnTo>
                  <a:pt x="1196987" y="725347"/>
                </a:lnTo>
                <a:lnTo>
                  <a:pt x="1169822" y="761707"/>
                </a:lnTo>
                <a:lnTo>
                  <a:pt x="1146327" y="800481"/>
                </a:lnTo>
                <a:lnTo>
                  <a:pt x="1126591" y="841540"/>
                </a:lnTo>
                <a:lnTo>
                  <a:pt x="1110411" y="885837"/>
                </a:lnTo>
                <a:lnTo>
                  <a:pt x="1098816" y="931341"/>
                </a:lnTo>
                <a:lnTo>
                  <a:pt x="1091831" y="977861"/>
                </a:lnTo>
                <a:lnTo>
                  <a:pt x="1089494" y="1025258"/>
                </a:lnTo>
                <a:lnTo>
                  <a:pt x="1091831" y="1072654"/>
                </a:lnTo>
                <a:lnTo>
                  <a:pt x="1098816" y="1119174"/>
                </a:lnTo>
                <a:lnTo>
                  <a:pt x="1110411" y="1164678"/>
                </a:lnTo>
                <a:lnTo>
                  <a:pt x="1126591" y="1208989"/>
                </a:lnTo>
                <a:lnTo>
                  <a:pt x="1146327" y="1250048"/>
                </a:lnTo>
                <a:lnTo>
                  <a:pt x="1169822" y="1288821"/>
                </a:lnTo>
                <a:lnTo>
                  <a:pt x="1196987" y="1325181"/>
                </a:lnTo>
                <a:lnTo>
                  <a:pt x="1227721" y="1359001"/>
                </a:lnTo>
                <a:lnTo>
                  <a:pt x="1261541" y="1389735"/>
                </a:lnTo>
                <a:lnTo>
                  <a:pt x="1297901" y="1416900"/>
                </a:lnTo>
                <a:lnTo>
                  <a:pt x="1336675" y="1440395"/>
                </a:lnTo>
                <a:lnTo>
                  <a:pt x="1377734" y="1460131"/>
                </a:lnTo>
                <a:lnTo>
                  <a:pt x="1418082" y="1475066"/>
                </a:lnTo>
                <a:lnTo>
                  <a:pt x="1459433" y="1486192"/>
                </a:lnTo>
                <a:lnTo>
                  <a:pt x="1459433" y="1556969"/>
                </a:lnTo>
                <a:lnTo>
                  <a:pt x="1438541" y="1567129"/>
                </a:lnTo>
                <a:lnTo>
                  <a:pt x="1421993" y="1583093"/>
                </a:lnTo>
                <a:lnTo>
                  <a:pt x="1411109" y="1603565"/>
                </a:lnTo>
                <a:lnTo>
                  <a:pt x="1407185" y="1627238"/>
                </a:lnTo>
                <a:lnTo>
                  <a:pt x="1407185" y="2028748"/>
                </a:lnTo>
                <a:lnTo>
                  <a:pt x="1415072" y="2077466"/>
                </a:lnTo>
                <a:lnTo>
                  <a:pt x="1436992" y="2119807"/>
                </a:lnTo>
                <a:lnTo>
                  <a:pt x="1470406" y="2153221"/>
                </a:lnTo>
                <a:lnTo>
                  <a:pt x="1512747" y="2175141"/>
                </a:lnTo>
                <a:lnTo>
                  <a:pt x="1550416" y="2181237"/>
                </a:lnTo>
                <a:lnTo>
                  <a:pt x="1572501" y="2181237"/>
                </a:lnTo>
                <a:lnTo>
                  <a:pt x="1610169" y="2175141"/>
                </a:lnTo>
                <a:lnTo>
                  <a:pt x="1652511" y="2153221"/>
                </a:lnTo>
                <a:lnTo>
                  <a:pt x="1685925" y="2119807"/>
                </a:lnTo>
                <a:lnTo>
                  <a:pt x="1694649" y="2102954"/>
                </a:lnTo>
                <a:lnTo>
                  <a:pt x="1707857" y="2077466"/>
                </a:lnTo>
                <a:lnTo>
                  <a:pt x="1715731" y="2028748"/>
                </a:lnTo>
                <a:lnTo>
                  <a:pt x="1715731" y="1633918"/>
                </a:lnTo>
                <a:lnTo>
                  <a:pt x="1715731" y="1627238"/>
                </a:lnTo>
                <a:lnTo>
                  <a:pt x="1711807" y="1603565"/>
                </a:lnTo>
                <a:lnTo>
                  <a:pt x="1700923" y="1583093"/>
                </a:lnTo>
                <a:lnTo>
                  <a:pt x="1684388" y="1567129"/>
                </a:lnTo>
                <a:lnTo>
                  <a:pt x="1663484" y="1556969"/>
                </a:lnTo>
                <a:lnTo>
                  <a:pt x="1663484" y="1553857"/>
                </a:lnTo>
                <a:lnTo>
                  <a:pt x="1663484" y="1498854"/>
                </a:lnTo>
                <a:lnTo>
                  <a:pt x="1663484" y="1486192"/>
                </a:lnTo>
                <a:lnTo>
                  <a:pt x="1684286" y="1481112"/>
                </a:lnTo>
                <a:lnTo>
                  <a:pt x="1725155" y="1468069"/>
                </a:lnTo>
                <a:lnTo>
                  <a:pt x="1786242" y="1440395"/>
                </a:lnTo>
                <a:lnTo>
                  <a:pt x="1824570" y="1417167"/>
                </a:lnTo>
                <a:lnTo>
                  <a:pt x="1825015" y="1416900"/>
                </a:lnTo>
                <a:lnTo>
                  <a:pt x="1861375" y="1389735"/>
                </a:lnTo>
                <a:lnTo>
                  <a:pt x="1895195" y="1359001"/>
                </a:lnTo>
                <a:lnTo>
                  <a:pt x="1925942" y="1325181"/>
                </a:lnTo>
                <a:lnTo>
                  <a:pt x="1953094" y="1288821"/>
                </a:lnTo>
                <a:lnTo>
                  <a:pt x="1976589" y="1250048"/>
                </a:lnTo>
                <a:lnTo>
                  <a:pt x="1996325" y="1208989"/>
                </a:lnTo>
                <a:lnTo>
                  <a:pt x="2012505" y="1164678"/>
                </a:lnTo>
                <a:lnTo>
                  <a:pt x="2024113" y="1119174"/>
                </a:lnTo>
                <a:lnTo>
                  <a:pt x="2028825" y="1087793"/>
                </a:lnTo>
                <a:lnTo>
                  <a:pt x="2028825" y="962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7566" rIns="0" bIns="0" rtlCol="0" vert="horz">
            <a:spAutoFit/>
          </a:bodyPr>
          <a:lstStyle/>
          <a:p>
            <a:pPr marL="4900295">
              <a:lnSpc>
                <a:spcPct val="100000"/>
              </a:lnSpc>
              <a:spcBef>
                <a:spcPts val="95"/>
              </a:spcBef>
            </a:pPr>
            <a:r>
              <a:rPr dirty="0" spc="175"/>
              <a:t>Methodology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3328308" y="2717760"/>
            <a:ext cx="3479165" cy="49657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3050" spc="10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050" spc="-1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050" spc="35" i="1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endParaRPr sz="305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492" y="3808689"/>
            <a:ext cx="104775" cy="104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8180" y="4213502"/>
            <a:ext cx="114300" cy="11429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8180" y="4623077"/>
            <a:ext cx="114300" cy="114299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492" y="5037414"/>
            <a:ext cx="104775" cy="10477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8180" y="5442227"/>
            <a:ext cx="114300" cy="11429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68180" y="5851802"/>
            <a:ext cx="114300" cy="11429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20492" y="6266139"/>
            <a:ext cx="104775" cy="104774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376873" y="3602975"/>
            <a:ext cx="6768465" cy="2892425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ResNet18:</a:t>
            </a:r>
            <a:endParaRPr sz="2500">
              <a:latin typeface="Trebuchet MS"/>
              <a:cs typeface="Trebuchet MS"/>
            </a:endParaRPr>
          </a:p>
          <a:p>
            <a:pPr marL="557530">
              <a:lnSpc>
                <a:spcPct val="100000"/>
              </a:lnSpc>
              <a:spcBef>
                <a:spcPts val="225"/>
              </a:spcBef>
            </a:pPr>
            <a:r>
              <a:rPr dirty="0" sz="2500" spc="100" i="1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r>
              <a:rPr dirty="0" sz="250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0" i="1">
                <a:solidFill>
                  <a:srgbClr val="FFFFFF"/>
                </a:solidFill>
                <a:latin typeface="Trebuchet MS"/>
                <a:cs typeface="Trebuchet MS"/>
              </a:rPr>
              <a:t>resized</a:t>
            </a:r>
            <a:r>
              <a:rPr dirty="0" sz="250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7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50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224×224</a:t>
            </a:r>
            <a:endParaRPr sz="2500">
              <a:latin typeface="Trebuchet MS"/>
              <a:cs typeface="Trebuchet MS"/>
            </a:endParaRPr>
          </a:p>
          <a:p>
            <a:pPr marL="557530">
              <a:lnSpc>
                <a:spcPct val="100000"/>
              </a:lnSpc>
              <a:spcBef>
                <a:spcPts val="225"/>
              </a:spcBef>
            </a:pP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dirty="0" sz="25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45" i="1">
                <a:solidFill>
                  <a:srgbClr val="FFFFFF"/>
                </a:solidFill>
                <a:latin typeface="Trebuchet MS"/>
                <a:cs typeface="Trebuchet MS"/>
              </a:rPr>
              <a:t>split:</a:t>
            </a:r>
            <a:r>
              <a:rPr dirty="0" sz="25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~50k</a:t>
            </a:r>
            <a:r>
              <a:rPr dirty="0" sz="25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95" i="1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25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95" i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75" i="1">
                <a:solidFill>
                  <a:srgbClr val="FFFFFF"/>
                </a:solidFill>
                <a:latin typeface="Trebuchet MS"/>
                <a:cs typeface="Trebuchet MS"/>
              </a:rPr>
              <a:t>15k</a:t>
            </a:r>
            <a:r>
              <a:rPr dirty="0" sz="25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val</a:t>
            </a:r>
            <a:r>
              <a:rPr dirty="0" sz="25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95" i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75" i="1">
                <a:solidFill>
                  <a:srgbClr val="FFFFFF"/>
                </a:solidFill>
                <a:latin typeface="Trebuchet MS"/>
                <a:cs typeface="Trebuchet MS"/>
              </a:rPr>
              <a:t>15k</a:t>
            </a:r>
            <a:r>
              <a:rPr dirty="0" sz="25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85" i="1">
                <a:solidFill>
                  <a:srgbClr val="FFFFFF"/>
                </a:solidFill>
                <a:latin typeface="Trebuchet MS"/>
                <a:cs typeface="Trebuchet MS"/>
              </a:rPr>
              <a:t>test.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dirty="0" sz="2500" spc="-1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Transformer</a:t>
            </a:r>
            <a:r>
              <a:rPr dirty="0" sz="250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(ViT):</a:t>
            </a:r>
            <a:endParaRPr sz="2500">
              <a:latin typeface="Trebuchet MS"/>
              <a:cs typeface="Trebuchet MS"/>
            </a:endParaRPr>
          </a:p>
          <a:p>
            <a:pPr marL="557530" marR="318770">
              <a:lnSpc>
                <a:spcPct val="107500"/>
              </a:lnSpc>
            </a:pP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Normalized</a:t>
            </a:r>
            <a:r>
              <a:rPr dirty="0" sz="2500" spc="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500" spc="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ViT-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dirty="0" sz="2500" spc="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mean/std. </a:t>
            </a:r>
            <a:r>
              <a:rPr dirty="0" sz="2500" spc="-125" i="1">
                <a:solidFill>
                  <a:srgbClr val="FFFFFF"/>
                </a:solidFill>
                <a:latin typeface="Trebuchet MS"/>
                <a:cs typeface="Trebuchet MS"/>
              </a:rPr>
              <a:t>Split:</a:t>
            </a:r>
            <a:r>
              <a:rPr dirty="0" sz="25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85" i="1">
                <a:solidFill>
                  <a:srgbClr val="FFFFFF"/>
                </a:solidFill>
                <a:latin typeface="Trebuchet MS"/>
                <a:cs typeface="Trebuchet MS"/>
              </a:rPr>
              <a:t>40k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95" i="1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95" i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5k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val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95" i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5k</a:t>
            </a:r>
            <a:r>
              <a:rPr dirty="0" sz="25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rebuchet MS"/>
                <a:cs typeface="Trebuchet MS"/>
              </a:rPr>
              <a:t>test.</a:t>
            </a:r>
            <a:endParaRPr sz="2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500" spc="50" i="1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 PyTorch</a:t>
            </a:r>
            <a:r>
              <a:rPr dirty="0" sz="250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rebuchet MS"/>
                <a:cs typeface="Trebuchet MS"/>
              </a:rPr>
              <a:t>Dataset </a:t>
            </a:r>
            <a:r>
              <a:rPr dirty="0" sz="2500" spc="110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500" spc="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55" i="1">
                <a:solidFill>
                  <a:srgbClr val="FFFFFF"/>
                </a:solidFill>
                <a:latin typeface="Trebuchet MS"/>
                <a:cs typeface="Trebuchet MS"/>
              </a:rPr>
              <a:t>DataLoader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692576" y="5661310"/>
            <a:ext cx="2209800" cy="526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50" spc="-10" i="1">
                <a:solidFill>
                  <a:srgbClr val="FFFFFF"/>
                </a:solidFill>
                <a:latin typeface="Trebuchet MS"/>
                <a:cs typeface="Trebuchet MS"/>
              </a:rPr>
              <a:t>Evaluations</a:t>
            </a:r>
            <a:endParaRPr sz="3250">
              <a:latin typeface="Trebuchet MS"/>
              <a:cs typeface="Trebuchet MS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78944" y="6834154"/>
            <a:ext cx="104775" cy="10477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78944" y="7710454"/>
            <a:ext cx="104775" cy="104774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78944" y="8586754"/>
            <a:ext cx="104775" cy="10477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10641278" y="6613448"/>
            <a:ext cx="6517640" cy="2654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48285">
              <a:lnSpc>
                <a:spcPct val="108500"/>
              </a:lnSpc>
              <a:spcBef>
                <a:spcPts val="90"/>
              </a:spcBef>
            </a:pPr>
            <a:r>
              <a:rPr dirty="0" sz="2650" spc="55" i="1">
                <a:solidFill>
                  <a:srgbClr val="FFFFFF"/>
                </a:solidFill>
                <a:latin typeface="Trebuchet MS"/>
                <a:cs typeface="Trebuchet MS"/>
              </a:rPr>
              <a:t>Tracked</a:t>
            </a:r>
            <a:r>
              <a:rPr dirty="0" sz="265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60" i="1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6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65" i="1">
                <a:solidFill>
                  <a:srgbClr val="FFFFFF"/>
                </a:solidFill>
                <a:latin typeface="Trebuchet MS"/>
                <a:cs typeface="Trebuchet MS"/>
              </a:rPr>
              <a:t>time,</a:t>
            </a:r>
            <a:r>
              <a:rPr dirty="0" sz="26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i="1">
                <a:solidFill>
                  <a:srgbClr val="FFFFFF"/>
                </a:solidFill>
                <a:latin typeface="Trebuchet MS"/>
                <a:cs typeface="Trebuchet MS"/>
              </a:rPr>
              <a:t>speedup,</a:t>
            </a:r>
            <a:r>
              <a:rPr dirty="0" sz="26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9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650" spc="-55" i="1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r>
              <a:rPr dirty="0" sz="26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0" i="1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26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10" i="1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26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 i="1">
                <a:solidFill>
                  <a:srgbClr val="FFFFFF"/>
                </a:solidFill>
                <a:latin typeface="Trebuchet MS"/>
                <a:cs typeface="Trebuchet MS"/>
              </a:rPr>
              <a:t>configurations. </a:t>
            </a:r>
            <a:r>
              <a:rPr dirty="0" sz="2650" spc="70" i="1">
                <a:solidFill>
                  <a:srgbClr val="FFFFFF"/>
                </a:solidFill>
                <a:latin typeface="Trebuchet MS"/>
                <a:cs typeface="Trebuchet MS"/>
              </a:rPr>
              <a:t>Measured</a:t>
            </a:r>
            <a:r>
              <a:rPr dirty="0" sz="26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9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6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i="1">
                <a:solidFill>
                  <a:srgbClr val="FFFFFF"/>
                </a:solidFill>
                <a:latin typeface="Trebuchet MS"/>
                <a:cs typeface="Trebuchet MS"/>
              </a:rPr>
              <a:t>impact</a:t>
            </a:r>
            <a:r>
              <a:rPr dirty="0" sz="26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5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65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i="1">
                <a:solidFill>
                  <a:srgbClr val="FFFFFF"/>
                </a:solidFill>
                <a:latin typeface="Trebuchet MS"/>
                <a:cs typeface="Trebuchet MS"/>
              </a:rPr>
              <a:t>AMP,</a:t>
            </a:r>
            <a:r>
              <a:rPr dirty="0" sz="26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i="1">
                <a:solidFill>
                  <a:srgbClr val="FFFFFF"/>
                </a:solidFill>
                <a:latin typeface="Trebuchet MS"/>
                <a:cs typeface="Trebuchet MS"/>
              </a:rPr>
              <a:t>DDP,</a:t>
            </a:r>
            <a:r>
              <a:rPr dirty="0" sz="265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9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650" spc="55" i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650" spc="-1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10" i="1">
                <a:solidFill>
                  <a:srgbClr val="FFFFFF"/>
                </a:solidFill>
                <a:latin typeface="Trebuchet MS"/>
                <a:cs typeface="Trebuchet MS"/>
              </a:rPr>
              <a:t>Parallelism.</a:t>
            </a:r>
            <a:endParaRPr sz="2650">
              <a:latin typeface="Trebuchet MS"/>
              <a:cs typeface="Trebuchet MS"/>
            </a:endParaRPr>
          </a:p>
          <a:p>
            <a:pPr marL="12700" marR="5080">
              <a:lnSpc>
                <a:spcPct val="108500"/>
              </a:lnSpc>
            </a:pPr>
            <a:r>
              <a:rPr dirty="0" sz="2650" spc="75" i="1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26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5" i="1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dirty="0" sz="26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i="1">
                <a:solidFill>
                  <a:srgbClr val="FFFFFF"/>
                </a:solidFill>
                <a:latin typeface="Trebuchet MS"/>
                <a:cs typeface="Trebuchet MS"/>
              </a:rPr>
              <a:t>performances</a:t>
            </a:r>
            <a:r>
              <a:rPr dirty="0" sz="2650" spc="-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0" i="1">
                <a:solidFill>
                  <a:srgbClr val="FFFFFF"/>
                </a:solidFill>
                <a:latin typeface="Trebuchet MS"/>
                <a:cs typeface="Trebuchet MS"/>
              </a:rPr>
              <a:t>ResNet</a:t>
            </a:r>
            <a:r>
              <a:rPr dirty="0" sz="2650" spc="-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65" i="1">
                <a:solidFill>
                  <a:srgbClr val="FFFFFF"/>
                </a:solidFill>
                <a:latin typeface="Trebuchet MS"/>
                <a:cs typeface="Trebuchet MS"/>
              </a:rPr>
              <a:t>vs </a:t>
            </a:r>
            <a:r>
              <a:rPr dirty="0" sz="2650" spc="-25" i="1">
                <a:solidFill>
                  <a:srgbClr val="FFFFFF"/>
                </a:solidFill>
                <a:latin typeface="Trebuchet MS"/>
                <a:cs typeface="Trebuchet MS"/>
              </a:rPr>
              <a:t>ViT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92276"/>
            <a:ext cx="10271581" cy="509472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7" y="0"/>
            <a:ext cx="8544822" cy="4205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634" y="2752986"/>
            <a:ext cx="8334374" cy="40671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75322" y="2752986"/>
            <a:ext cx="7639049" cy="4067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9729" rIns="0" bIns="0" rtlCol="0" vert="horz">
            <a:spAutoFit/>
          </a:bodyPr>
          <a:lstStyle/>
          <a:p>
            <a:pPr marL="4401820">
              <a:lnSpc>
                <a:spcPct val="100000"/>
              </a:lnSpc>
              <a:spcBef>
                <a:spcPts val="100"/>
              </a:spcBef>
            </a:pPr>
            <a:r>
              <a:rPr dirty="0" spc="110"/>
              <a:t>Environment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1951068" y="7291493"/>
            <a:ext cx="14027150" cy="16535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39165">
              <a:lnSpc>
                <a:spcPct val="100000"/>
              </a:lnSpc>
              <a:spcBef>
                <a:spcPts val="100"/>
              </a:spcBef>
              <a:tabLst>
                <a:tab pos="8133715" algn="l"/>
              </a:tabLst>
            </a:pPr>
            <a:r>
              <a:rPr dirty="0" sz="5200" spc="60" i="1">
                <a:solidFill>
                  <a:srgbClr val="FFFFFF"/>
                </a:solidFill>
                <a:latin typeface="Trebuchet MS"/>
                <a:cs typeface="Trebuchet MS"/>
              </a:rPr>
              <a:t>P100</a:t>
            </a:r>
            <a:r>
              <a:rPr dirty="0" sz="5200" i="1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5200" spc="105" i="1">
                <a:solidFill>
                  <a:srgbClr val="FFFFFF"/>
                </a:solidFill>
                <a:latin typeface="Trebuchet MS"/>
                <a:cs typeface="Trebuchet MS"/>
              </a:rPr>
              <a:t>V100-</a:t>
            </a:r>
            <a:r>
              <a:rPr dirty="0" sz="5200" spc="229" i="1">
                <a:solidFill>
                  <a:srgbClr val="FFFFFF"/>
                </a:solidFill>
                <a:latin typeface="Trebuchet MS"/>
                <a:cs typeface="Trebuchet MS"/>
              </a:rPr>
              <a:t>SXM2</a:t>
            </a:r>
            <a:endParaRPr sz="5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dirty="0" sz="3400" spc="200" i="1">
                <a:solidFill>
                  <a:srgbClr val="FFFFFF"/>
                </a:solidFill>
                <a:latin typeface="Trebuchet MS"/>
                <a:cs typeface="Trebuchet MS"/>
              </a:rPr>
              <a:t>CPUs</a:t>
            </a:r>
            <a:r>
              <a:rPr dirty="0" sz="34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25" i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290" i="1">
                <a:solidFill>
                  <a:srgbClr val="FFFFFF"/>
                </a:solidFill>
                <a:latin typeface="Trebuchet MS"/>
                <a:cs typeface="Trebuchet MS"/>
              </a:rPr>
              <a:t>1,2,4,8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25" i="1">
                <a:solidFill>
                  <a:srgbClr val="FFFFFF"/>
                </a:solidFill>
                <a:latin typeface="Trebuchet MS"/>
                <a:cs typeface="Trebuchet MS"/>
              </a:rPr>
              <a:t>||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150" i="1">
                <a:solidFill>
                  <a:srgbClr val="FFFFFF"/>
                </a:solidFill>
                <a:latin typeface="Trebuchet MS"/>
                <a:cs typeface="Trebuchet MS"/>
              </a:rPr>
              <a:t>GPUs-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325" i="1">
                <a:solidFill>
                  <a:srgbClr val="FFFFFF"/>
                </a:solidFill>
                <a:latin typeface="Trebuchet MS"/>
                <a:cs typeface="Trebuchet MS"/>
              </a:rPr>
              <a:t>1,2,4</a:t>
            </a:r>
            <a:r>
              <a:rPr dirty="0" sz="34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25" i="1">
                <a:solidFill>
                  <a:srgbClr val="FFFFFF"/>
                </a:solidFill>
                <a:latin typeface="Trebuchet MS"/>
                <a:cs typeface="Trebuchet MS"/>
              </a:rPr>
              <a:t>||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i="1">
                <a:solidFill>
                  <a:srgbClr val="FFFFFF"/>
                </a:solidFill>
                <a:latin typeface="Trebuchet MS"/>
                <a:cs typeface="Trebuchet MS"/>
              </a:rPr>
              <a:t>PyTorch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20" i="1">
                <a:solidFill>
                  <a:srgbClr val="FFFFFF"/>
                </a:solidFill>
                <a:latin typeface="Trebuchet MS"/>
                <a:cs typeface="Trebuchet MS"/>
              </a:rPr>
              <a:t>version: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260" i="1">
                <a:solidFill>
                  <a:srgbClr val="FFFFFF"/>
                </a:solidFill>
                <a:latin typeface="Trebuchet MS"/>
                <a:cs typeface="Trebuchet MS"/>
              </a:rPr>
              <a:t>2.5.1+cu121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825" i="1">
                <a:solidFill>
                  <a:srgbClr val="FFFFFF"/>
                </a:solidFill>
                <a:latin typeface="Trebuchet MS"/>
                <a:cs typeface="Trebuchet MS"/>
              </a:rPr>
              <a:t>||</a:t>
            </a:r>
            <a:r>
              <a:rPr dirty="0" sz="34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105" i="1">
                <a:solidFill>
                  <a:srgbClr val="FFFFFF"/>
                </a:solidFill>
                <a:latin typeface="Trebuchet MS"/>
                <a:cs typeface="Trebuchet MS"/>
              </a:rPr>
              <a:t>Python:</a:t>
            </a:r>
            <a:r>
              <a:rPr dirty="0" sz="34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400" spc="-434" i="1">
                <a:solidFill>
                  <a:srgbClr val="FFFFFF"/>
                </a:solidFill>
                <a:latin typeface="Trebuchet MS"/>
                <a:cs typeface="Trebuchet MS"/>
              </a:rPr>
              <a:t>3.11.11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546446" y="0"/>
            <a:ext cx="13742035" cy="5795645"/>
            <a:chOff x="4546446" y="0"/>
            <a:chExt cx="13742035" cy="579564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3176" y="0"/>
              <a:ext cx="8544822" cy="4205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6446" y="3147480"/>
              <a:ext cx="8239124" cy="2647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3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/>
              <a:t>Parallelism</a:t>
            </a:r>
            <a:r>
              <a:rPr dirty="0" sz="6900" spc="-515"/>
              <a:t> </a:t>
            </a:r>
            <a:r>
              <a:rPr dirty="0" sz="6900" spc="-270"/>
              <a:t>In</a:t>
            </a:r>
            <a:r>
              <a:rPr dirty="0" sz="6900" spc="-509"/>
              <a:t> </a:t>
            </a:r>
            <a:r>
              <a:rPr dirty="0" sz="6900" spc="445"/>
              <a:t>CPU</a:t>
            </a:r>
            <a:r>
              <a:rPr dirty="0" sz="6900" spc="-515"/>
              <a:t> </a:t>
            </a:r>
            <a:r>
              <a:rPr dirty="0" sz="6900" spc="-65"/>
              <a:t>for</a:t>
            </a:r>
            <a:r>
              <a:rPr dirty="0" sz="6900" spc="-509"/>
              <a:t> </a:t>
            </a:r>
            <a:r>
              <a:rPr dirty="0" sz="6900" spc="245"/>
              <a:t>Model</a:t>
            </a:r>
            <a:r>
              <a:rPr dirty="0" sz="6900" spc="-515"/>
              <a:t> </a:t>
            </a:r>
            <a:r>
              <a:rPr dirty="0" sz="6900" spc="35"/>
              <a:t>Training</a:t>
            </a:r>
            <a:endParaRPr sz="6900"/>
          </a:p>
        </p:txBody>
      </p:sp>
      <p:sp>
        <p:nvSpPr>
          <p:cNvPr id="8" name="object 8" descr=""/>
          <p:cNvSpPr txBox="1"/>
          <p:nvPr/>
        </p:nvSpPr>
        <p:spPr>
          <a:xfrm>
            <a:off x="7884974" y="2261136"/>
            <a:ext cx="1562735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10" i="1">
                <a:solidFill>
                  <a:srgbClr val="FFFFFF"/>
                </a:solidFill>
                <a:latin typeface="Trebuchet MS"/>
                <a:cs typeface="Trebuchet MS"/>
              </a:rPr>
              <a:t>ResNet18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996" y="6959600"/>
            <a:ext cx="76200" cy="761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996" y="7312024"/>
            <a:ext cx="76200" cy="761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996" y="7664449"/>
            <a:ext cx="76200" cy="761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996" y="8721724"/>
            <a:ext cx="76200" cy="7619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5996" y="9074149"/>
            <a:ext cx="76200" cy="7619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533746" y="6407136"/>
            <a:ext cx="8226425" cy="284480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spc="-10" b="1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000">
              <a:latin typeface="Trebuchet MS"/>
              <a:cs typeface="Trebuchet MS"/>
            </a:endParaRPr>
          </a:p>
          <a:p>
            <a:pPr marL="443865" marR="5381625">
              <a:lnSpc>
                <a:spcPct val="115599"/>
              </a:lnSpc>
            </a:pP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Accuracy </a:t>
            </a:r>
            <a:r>
              <a:rPr dirty="0" sz="2000" spc="65" i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000" spc="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Stable </a:t>
            </a:r>
            <a:r>
              <a:rPr dirty="0" sz="2000" spc="60" i="1">
                <a:solidFill>
                  <a:srgbClr val="FFFFFF"/>
                </a:solidFill>
                <a:latin typeface="Trebuchet MS"/>
                <a:cs typeface="Trebuchet MS"/>
              </a:rPr>
              <a:t>Speed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 i="1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Increases</a:t>
            </a:r>
            <a:endParaRPr sz="2000">
              <a:latin typeface="Trebuchet MS"/>
              <a:cs typeface="Trebuchet MS"/>
            </a:endParaRPr>
          </a:p>
          <a:p>
            <a:pPr marL="443865">
              <a:lnSpc>
                <a:spcPct val="100000"/>
              </a:lnSpc>
              <a:spcBef>
                <a:spcPts val="375"/>
              </a:spcBef>
            </a:pPr>
            <a:r>
              <a:rPr dirty="0" sz="2000" spc="-20" i="1">
                <a:solidFill>
                  <a:srgbClr val="FFFFFF"/>
                </a:solidFill>
                <a:latin typeface="Trebuchet MS"/>
                <a:cs typeface="Trebuchet MS"/>
              </a:rPr>
              <a:t>Synchronization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overhead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likely</a:t>
            </a:r>
            <a:r>
              <a:rPr dirty="0" sz="20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reduces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 i="1">
                <a:solidFill>
                  <a:srgbClr val="FFFFFF"/>
                </a:solidFill>
                <a:latin typeface="Trebuchet MS"/>
                <a:cs typeface="Trebuchet MS"/>
              </a:rPr>
              <a:t>gains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 2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 i="1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000">
              <a:latin typeface="Trebuchet MS"/>
              <a:cs typeface="Trebuchet MS"/>
            </a:endParaRPr>
          </a:p>
          <a:p>
            <a:pPr marL="443865">
              <a:lnSpc>
                <a:spcPct val="100000"/>
              </a:lnSpc>
              <a:spcBef>
                <a:spcPts val="375"/>
              </a:spcBef>
            </a:pP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3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sweet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spot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000" spc="-1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workload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 i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endParaRPr sz="2000">
              <a:latin typeface="Trebuchet MS"/>
              <a:cs typeface="Trebuchet MS"/>
            </a:endParaRPr>
          </a:p>
          <a:p>
            <a:pPr marL="443865">
              <a:lnSpc>
                <a:spcPct val="100000"/>
              </a:lnSpc>
              <a:spcBef>
                <a:spcPts val="375"/>
              </a:spcBef>
            </a:pPr>
            <a:r>
              <a:rPr dirty="0" sz="2000" spc="114" i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benefits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deep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tasks</a:t>
            </a:r>
            <a:r>
              <a:rPr dirty="0" sz="2000" spc="-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FFFF"/>
                </a:solidFill>
                <a:latin typeface="Trebuchet MS"/>
                <a:cs typeface="Trebuchet MS"/>
              </a:rPr>
              <a:t>compared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 i="1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493370" y="0"/>
            <a:ext cx="14794865" cy="5995670"/>
            <a:chOff x="3493370" y="0"/>
            <a:chExt cx="14794865" cy="599567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3177" y="0"/>
              <a:ext cx="8544822" cy="4205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3370" y="3280760"/>
              <a:ext cx="11296648" cy="27146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572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7200" spc="60"/>
              <a:t>Parallelism</a:t>
            </a:r>
            <a:r>
              <a:rPr dirty="0" sz="7200" spc="-635"/>
              <a:t> </a:t>
            </a:r>
            <a:r>
              <a:rPr dirty="0" sz="7200" spc="-305"/>
              <a:t>In</a:t>
            </a:r>
            <a:r>
              <a:rPr dirty="0" sz="7200" spc="-635"/>
              <a:t> </a:t>
            </a:r>
            <a:r>
              <a:rPr dirty="0" sz="7200" spc="465"/>
              <a:t>CPU</a:t>
            </a:r>
            <a:r>
              <a:rPr dirty="0" sz="7200" spc="-630"/>
              <a:t> </a:t>
            </a:r>
            <a:r>
              <a:rPr dirty="0" sz="7200" spc="-70"/>
              <a:t>for</a:t>
            </a:r>
            <a:r>
              <a:rPr dirty="0" sz="7200" spc="-635"/>
              <a:t> </a:t>
            </a:r>
            <a:r>
              <a:rPr dirty="0" sz="7200" spc="75"/>
              <a:t>Data</a:t>
            </a:r>
            <a:r>
              <a:rPr dirty="0" sz="7200" spc="-630"/>
              <a:t> </a:t>
            </a:r>
            <a:r>
              <a:rPr dirty="0" sz="7200" spc="170"/>
              <a:t>Loading</a:t>
            </a:r>
            <a:endParaRPr sz="7200"/>
          </a:p>
        </p:txBody>
      </p:sp>
      <p:sp>
        <p:nvSpPr>
          <p:cNvPr id="8" name="object 8" descr=""/>
          <p:cNvSpPr txBox="1"/>
          <p:nvPr/>
        </p:nvSpPr>
        <p:spPr>
          <a:xfrm>
            <a:off x="7270737" y="2347941"/>
            <a:ext cx="309626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20" i="1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dirty="0" sz="2900" spc="-2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00" spc="-45" i="1">
                <a:solidFill>
                  <a:srgbClr val="FFFFFF"/>
                </a:solidFill>
                <a:latin typeface="Trebuchet MS"/>
                <a:cs typeface="Trebuchet MS"/>
              </a:rPr>
              <a:t>Transformer</a:t>
            </a:r>
            <a:endParaRPr sz="2900">
              <a:latin typeface="Trebuchet MS"/>
              <a:cs typeface="Trebuchet M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1701" y="6972934"/>
            <a:ext cx="85725" cy="857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01701" y="8144509"/>
            <a:ext cx="85725" cy="8572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850876" y="6358883"/>
            <a:ext cx="8966200" cy="23685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200" spc="-10" b="1" i="1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endParaRPr sz="2200">
              <a:latin typeface="Trebuchet MS"/>
              <a:cs typeface="Trebuchet MS"/>
            </a:endParaRPr>
          </a:p>
          <a:p>
            <a:pPr algn="just" marL="487045" marR="5080">
              <a:lnSpc>
                <a:spcPct val="116500"/>
              </a:lnSpc>
            </a:pP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2200" spc="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workers</a:t>
            </a:r>
            <a:r>
              <a:rPr dirty="0" sz="2200" spc="114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200" spc="114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200" spc="12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optimal</a:t>
            </a:r>
            <a:r>
              <a:rPr dirty="0" sz="2200" spc="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point,</a:t>
            </a:r>
            <a:r>
              <a:rPr dirty="0" sz="2200" spc="12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spc="45" i="1">
                <a:solidFill>
                  <a:srgbClr val="FFFFFF"/>
                </a:solidFill>
                <a:latin typeface="Trebuchet MS"/>
                <a:cs typeface="Trebuchet MS"/>
              </a:rPr>
              <a:t>balancing</a:t>
            </a:r>
            <a:r>
              <a:rPr dirty="0" sz="2200" spc="114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dirty="0" sz="2200" spc="12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spc="6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overhead</a:t>
            </a:r>
            <a:r>
              <a:rPr dirty="0" sz="2200" spc="5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270" i="1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beyond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that,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120" i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contention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200" spc="5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I/O</a:t>
            </a:r>
            <a:r>
              <a:rPr dirty="0" sz="2200" spc="5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0" i="1">
                <a:solidFill>
                  <a:srgbClr val="FFFFFF"/>
                </a:solidFill>
                <a:latin typeface="Trebuchet MS"/>
                <a:cs typeface="Trebuchet MS"/>
              </a:rPr>
              <a:t>bottlenecks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degrade</a:t>
            </a:r>
            <a:r>
              <a:rPr dirty="0" sz="2200" spc="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0" i="1">
                <a:solidFill>
                  <a:srgbClr val="FFFFFF"/>
                </a:solidFill>
                <a:latin typeface="Trebuchet MS"/>
                <a:cs typeface="Trebuchet MS"/>
              </a:rPr>
              <a:t>speed.</a:t>
            </a:r>
            <a:endParaRPr sz="2200">
              <a:latin typeface="Trebuchet MS"/>
              <a:cs typeface="Trebuchet MS"/>
            </a:endParaRPr>
          </a:p>
          <a:p>
            <a:pPr algn="just" marL="487045" marR="5080">
              <a:lnSpc>
                <a:spcPct val="116500"/>
              </a:lnSpc>
            </a:pPr>
            <a:r>
              <a:rPr dirty="0" sz="2200" spc="120" i="1">
                <a:solidFill>
                  <a:srgbClr val="FFFFFF"/>
                </a:solidFill>
                <a:latin typeface="Trebuchet MS"/>
                <a:cs typeface="Trebuchet MS"/>
              </a:rPr>
              <a:t>CPU</a:t>
            </a:r>
            <a:r>
              <a:rPr dirty="0" sz="22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dirty="0" sz="22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22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spc="50" i="1">
                <a:solidFill>
                  <a:srgbClr val="FFFFFF"/>
                </a:solidFill>
                <a:latin typeface="Trebuchet MS"/>
                <a:cs typeface="Trebuchet MS"/>
              </a:rPr>
              <a:t>advantage</a:t>
            </a:r>
            <a:r>
              <a:rPr dirty="0" sz="22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200" spc="14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dirty="0" sz="2200" spc="16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i="1">
                <a:solidFill>
                  <a:srgbClr val="FFFFFF"/>
                </a:solidFill>
                <a:latin typeface="Trebuchet MS"/>
                <a:cs typeface="Trebuchet MS"/>
              </a:rPr>
              <a:t>Transformer;</a:t>
            </a:r>
            <a:r>
              <a:rPr dirty="0" sz="2200" spc="190" i="1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dirty="0" sz="2200" spc="60" i="1">
                <a:solidFill>
                  <a:srgbClr val="FFFFFF"/>
                </a:solidFill>
                <a:latin typeface="Trebuchet MS"/>
                <a:cs typeface="Trebuchet MS"/>
              </a:rPr>
              <a:t>GPU </a:t>
            </a:r>
            <a:r>
              <a:rPr dirty="0" sz="2200" spc="-10" i="1">
                <a:solidFill>
                  <a:srgbClr val="FFFFFF"/>
                </a:solidFill>
                <a:latin typeface="Trebuchet MS"/>
                <a:cs typeface="Trebuchet MS"/>
              </a:rPr>
              <a:t>acceleration</a:t>
            </a:r>
            <a:r>
              <a:rPr dirty="0" sz="220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30" i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20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0" i="1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220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90" i="1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dirty="0" sz="2200" spc="-105" i="1">
                <a:solidFill>
                  <a:srgbClr val="FFFFFF"/>
                </a:solidFill>
                <a:latin typeface="Trebuchet MS"/>
                <a:cs typeface="Trebuchet MS"/>
              </a:rPr>
              <a:t> for</a:t>
            </a:r>
            <a:r>
              <a:rPr dirty="0" sz="2200" spc="-1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40" i="1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dirty="0" sz="2200" spc="-1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0" i="1">
                <a:solidFill>
                  <a:srgbClr val="FFFFFF"/>
                </a:solidFill>
                <a:latin typeface="Trebuchet MS"/>
                <a:cs typeface="Trebuchet MS"/>
              </a:rPr>
              <a:t>gains.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380"/>
              </a:lnSpc>
            </a:pPr>
            <a:fld id="{81D60167-4931-47E6-BA6A-407CBD079E47}" type="slidenum">
              <a:rPr dirty="0" spc="95"/>
              <a:t>6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43177" y="0"/>
            <a:ext cx="8544822" cy="42054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752" y="2684110"/>
            <a:ext cx="8601074" cy="39528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3409" y="4874169"/>
            <a:ext cx="8029574" cy="50291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38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900"/>
              <a:t>Parallelism</a:t>
            </a:r>
            <a:r>
              <a:rPr dirty="0" sz="6900" spc="-515"/>
              <a:t> </a:t>
            </a:r>
            <a:r>
              <a:rPr dirty="0" sz="6900" spc="-270"/>
              <a:t>In</a:t>
            </a:r>
            <a:r>
              <a:rPr dirty="0" sz="6900" spc="-509"/>
              <a:t> </a:t>
            </a:r>
            <a:r>
              <a:rPr dirty="0" sz="6900" spc="445"/>
              <a:t>CPU</a:t>
            </a:r>
            <a:r>
              <a:rPr dirty="0" sz="6900" spc="-515"/>
              <a:t> </a:t>
            </a:r>
            <a:r>
              <a:rPr dirty="0" sz="6900" spc="-65"/>
              <a:t>for</a:t>
            </a:r>
            <a:r>
              <a:rPr dirty="0" sz="6900" spc="-509"/>
              <a:t> </a:t>
            </a:r>
            <a:r>
              <a:rPr dirty="0" sz="6900" spc="245"/>
              <a:t>Model</a:t>
            </a:r>
            <a:r>
              <a:rPr dirty="0" sz="6900" spc="-515"/>
              <a:t> </a:t>
            </a:r>
            <a:r>
              <a:rPr dirty="0" sz="6900" spc="35"/>
              <a:t>Training</a:t>
            </a:r>
            <a:endParaRPr sz="6900"/>
          </a:p>
        </p:txBody>
      </p:sp>
      <p:sp>
        <p:nvSpPr>
          <p:cNvPr id="8" name="object 8" descr=""/>
          <p:cNvSpPr txBox="1"/>
          <p:nvPr/>
        </p:nvSpPr>
        <p:spPr>
          <a:xfrm>
            <a:off x="3256272" y="7835389"/>
            <a:ext cx="226250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95">
                <a:solidFill>
                  <a:srgbClr val="FFFFFF"/>
                </a:solidFill>
                <a:latin typeface="Trebuchet MS"/>
                <a:cs typeface="Trebuchet MS"/>
              </a:rPr>
              <a:t>ResNet18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7943" y="4912242"/>
            <a:ext cx="13220055" cy="537475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406352" y="0"/>
            <a:ext cx="13881735" cy="7994650"/>
            <a:chOff x="4406352" y="0"/>
            <a:chExt cx="13881735" cy="799465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3176" y="0"/>
              <a:ext cx="8544822" cy="42054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6352" y="2289067"/>
              <a:ext cx="9477373" cy="57054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8572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z="7200" spc="60"/>
              <a:t>Parallelism</a:t>
            </a:r>
            <a:r>
              <a:rPr dirty="0" sz="7200" spc="-635"/>
              <a:t> </a:t>
            </a:r>
            <a:r>
              <a:rPr dirty="0" sz="7200" spc="-305"/>
              <a:t>In</a:t>
            </a:r>
            <a:r>
              <a:rPr dirty="0" sz="7200" spc="-635"/>
              <a:t> </a:t>
            </a:r>
            <a:r>
              <a:rPr dirty="0" sz="7200" spc="465"/>
              <a:t>CPU</a:t>
            </a:r>
            <a:r>
              <a:rPr dirty="0" sz="7200" spc="-630"/>
              <a:t> </a:t>
            </a:r>
            <a:r>
              <a:rPr dirty="0" sz="7200" spc="-70"/>
              <a:t>for</a:t>
            </a:r>
            <a:r>
              <a:rPr dirty="0" sz="7200" spc="-635"/>
              <a:t> </a:t>
            </a:r>
            <a:r>
              <a:rPr dirty="0" sz="7200" spc="75"/>
              <a:t>Data</a:t>
            </a:r>
            <a:r>
              <a:rPr dirty="0" sz="7200" spc="-630"/>
              <a:t> </a:t>
            </a:r>
            <a:r>
              <a:rPr dirty="0" sz="7200" spc="170"/>
              <a:t>Loading</a:t>
            </a:r>
            <a:endParaRPr sz="7200"/>
          </a:p>
        </p:txBody>
      </p:sp>
      <p:sp>
        <p:nvSpPr>
          <p:cNvPr id="8" name="object 8" descr=""/>
          <p:cNvSpPr txBox="1"/>
          <p:nvPr/>
        </p:nvSpPr>
        <p:spPr>
          <a:xfrm>
            <a:off x="17246600" y="9223437"/>
            <a:ext cx="1746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47284" y="8550414"/>
            <a:ext cx="439356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7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r>
              <a:rPr dirty="0" sz="4000" spc="-2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Trebuchet MS"/>
                <a:cs typeface="Trebuchet MS"/>
              </a:rPr>
              <a:t>Transformer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Aditi Deodhar</dc:creator>
  <cp:keywords>DAGkHq6K4fE,BAF1JOrlXoQ,0</cp:keywords>
  <dc:title>AI vs Real Image</dc:title>
  <dcterms:created xsi:type="dcterms:W3CDTF">2025-04-20T21:17:19Z</dcterms:created>
  <dcterms:modified xsi:type="dcterms:W3CDTF">2025-04-20T21:17:19Z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2025-04-20T00:00:00Z</vt:filetime>
  </property>
  <property fmtid="{D5CDD505-2E9C-101B-9397-08002B2CF9AE}" pid="5" name="Producer">
    <vt:lpwstr>Canva</vt:lpwstr>
  </property>
</Properties>
</file>